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4"/>
  </p:notesMasterIdLst>
  <p:sldIdLst>
    <p:sldId id="271" r:id="rId2"/>
    <p:sldId id="288" r:id="rId3"/>
    <p:sldId id="289" r:id="rId4"/>
    <p:sldId id="290" r:id="rId5"/>
    <p:sldId id="293" r:id="rId6"/>
    <p:sldId id="294" r:id="rId7"/>
    <p:sldId id="296" r:id="rId8"/>
    <p:sldId id="297" r:id="rId9"/>
    <p:sldId id="298" r:id="rId10"/>
    <p:sldId id="299" r:id="rId11"/>
    <p:sldId id="300" r:id="rId12"/>
    <p:sldId id="301" r:id="rId13"/>
    <p:sldId id="303" r:id="rId14"/>
    <p:sldId id="304" r:id="rId15"/>
    <p:sldId id="305" r:id="rId16"/>
    <p:sldId id="306" r:id="rId17"/>
    <p:sldId id="307" r:id="rId18"/>
    <p:sldId id="308" r:id="rId19"/>
    <p:sldId id="309" r:id="rId20"/>
    <p:sldId id="310" r:id="rId21"/>
    <p:sldId id="313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321" r:id="rId30"/>
    <p:sldId id="322" r:id="rId31"/>
    <p:sldId id="323" r:id="rId32"/>
    <p:sldId id="278" r:id="rId33"/>
  </p:sldIdLst>
  <p:sldSz cx="12192000" cy="6858000"/>
  <p:notesSz cx="6858000" cy="9144000"/>
  <p:embeddedFontLst>
    <p:embeddedFont>
      <p:font typeface="D2Coding" panose="020B0600000101010101" charset="-127"/>
      <p:regular r:id="rId35"/>
      <p:bold r:id="rId36"/>
    </p:embeddedFont>
    <p:embeddedFont>
      <p:font typeface="D2Coding" panose="020B0600000101010101" charset="-127"/>
      <p:regular r:id="rId35"/>
      <p:bold r:id="rId36"/>
    </p:embeddedFont>
    <p:embeddedFont>
      <p:font typeface="나눔스퀘어 네오 Regular" panose="020B0600000101010101" charset="-127"/>
      <p:regular r:id="rId37"/>
    </p:embeddedFont>
    <p:embeddedFont>
      <p:font typeface="Cambria Math" panose="02040503050406030204" pitchFamily="18" charset="0"/>
      <p:regular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9178"/>
    <a:srgbClr val="69258A"/>
    <a:srgbClr val="9CDCFE"/>
    <a:srgbClr val="C586C0"/>
    <a:srgbClr val="A973A5"/>
    <a:srgbClr val="4EC9B0"/>
    <a:srgbClr val="619E92"/>
    <a:srgbClr val="FFE575"/>
    <a:srgbClr val="FFCC0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28" autoAdjust="0"/>
  </p:normalViewPr>
  <p:slideViewPr>
    <p:cSldViewPr snapToGrid="0" showGuides="1">
      <p:cViewPr varScale="1">
        <p:scale>
          <a:sx n="151" d="100"/>
          <a:sy n="151" d="100"/>
        </p:scale>
        <p:origin x="552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50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CB4F6AC8-FFF4-4699-96A4-0DD4A72686D3}" type="datetimeFigureOut">
              <a:rPr lang="ko-KR" altLang="en-US" smtClean="0"/>
              <a:pPr/>
              <a:t>2024-07-11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0D045498-4E38-4CA4-927E-F113D92A05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931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35D64D6-4749-53D1-FDBC-87B9B79C9662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C8F59400-3B56-E5BB-448A-614A50DAD8EC}"/>
              </a:ext>
            </a:extLst>
          </p:cNvPr>
          <p:cNvSpPr txBox="1">
            <a:spLocks/>
          </p:cNvSpPr>
          <p:nvPr userDrawn="1"/>
        </p:nvSpPr>
        <p:spPr>
          <a:xfrm>
            <a:off x="7044337" y="6342129"/>
            <a:ext cx="4461307" cy="3186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>
                <a:latin typeface="+mn-ea"/>
                <a:ea typeface="+mn-ea"/>
              </a:rPr>
              <a:t>AI &amp; Bigdata Lab</a:t>
            </a:r>
            <a:endParaRPr lang="ko-KR" altLang="en-US" sz="1400">
              <a:latin typeface="+mn-ea"/>
              <a:ea typeface="+mn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0602C9D-8A8B-0A8F-9778-E2C82BEAA5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181" y="539488"/>
            <a:ext cx="3803616" cy="3343886"/>
          </a:xfrm>
          <a:prstGeom prst="rect">
            <a:avLst/>
          </a:prstGeom>
        </p:spPr>
      </p:pic>
      <p:pic>
        <p:nvPicPr>
          <p:cNvPr id="3" name="그림 2" descr="텍스트, 신문, 스크린샷이(가) 표시된 사진&#10;&#10;자동 생성된 설명">
            <a:extLst>
              <a:ext uri="{FF2B5EF4-FFF2-40B4-BE49-F238E27FC236}">
                <a16:creationId xmlns:a16="http://schemas.microsoft.com/office/drawing/2014/main" id="{F58CD099-BAA1-9699-26A4-C2467FD45B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" r="3923"/>
          <a:stretch/>
        </p:blipFill>
        <p:spPr>
          <a:xfrm rot="5400000">
            <a:off x="-381001" y="513835"/>
            <a:ext cx="6858001" cy="583033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9A0F118-2290-E397-3742-23146527708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41" y="1251511"/>
            <a:ext cx="477458" cy="79928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567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21C66B1-ABFD-96F2-C988-AB03CF84D8A4}"/>
              </a:ext>
            </a:extLst>
          </p:cNvPr>
          <p:cNvSpPr/>
          <p:nvPr userDrawn="1"/>
        </p:nvSpPr>
        <p:spPr>
          <a:xfrm>
            <a:off x="0" y="0"/>
            <a:ext cx="12192000" cy="787585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E5056A-8997-E84E-ED8B-568DDC4D111B}"/>
              </a:ext>
            </a:extLst>
          </p:cNvPr>
          <p:cNvSpPr/>
          <p:nvPr userDrawn="1"/>
        </p:nvSpPr>
        <p:spPr>
          <a:xfrm>
            <a:off x="0" y="6492875"/>
            <a:ext cx="12192000" cy="365368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슬라이드 번호 개체 틀 8">
            <a:extLst>
              <a:ext uri="{FF2B5EF4-FFF2-40B4-BE49-F238E27FC236}">
                <a16:creationId xmlns:a16="http://schemas.microsoft.com/office/drawing/2014/main" id="{D4FCE129-2F32-A55F-3836-7A95272D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3217" y="6492875"/>
            <a:ext cx="2743200" cy="365125"/>
          </a:xfrm>
        </p:spPr>
        <p:txBody>
          <a:bodyPr/>
          <a:lstStyle>
            <a:lvl1pPr>
              <a:defRPr sz="1600">
                <a:solidFill>
                  <a:srgbClr val="69258A"/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33</a:t>
            </a:r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3649D7A-0C73-9112-16D9-077A65F357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389097" y="45334"/>
            <a:ext cx="534156" cy="89419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9A20952F-5811-52FB-3529-A452DFA973D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357" y="-7336"/>
            <a:ext cx="794921" cy="79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01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F432DD-2BD5-42A6-8B1F-94044215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F3646C-00B2-4F72-9F03-28A39E8D9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46F5C-03D3-40EA-B743-BF0939B19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66C7A-B55A-4A25-A9FE-4C3D254D1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F5D5C-1738-4696-8769-E2A1903D6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FB9D8-AD8A-433C-85A4-344A7D4590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39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17" Type="http://schemas.openxmlformats.org/officeDocument/2006/relationships/image" Target="../media/image32.pn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5" Type="http://schemas.openxmlformats.org/officeDocument/2006/relationships/image" Target="../media/image3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0E33F-9EBD-DCF2-23C9-FF72C5A3C393}"/>
              </a:ext>
            </a:extLst>
          </p:cNvPr>
          <p:cNvSpPr txBox="1">
            <a:spLocks/>
          </p:cNvSpPr>
          <p:nvPr/>
        </p:nvSpPr>
        <p:spPr>
          <a:xfrm>
            <a:off x="729555" y="368432"/>
            <a:ext cx="2622406" cy="68957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+mj-ea"/>
              </a:rPr>
              <a:t>CHAPTER</a:t>
            </a:r>
            <a:endParaRPr lang="ko-KR" altLang="en-US" sz="2800" dirty="0"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7B0585-3630-0809-D195-B8BAEFECE1C3}"/>
              </a:ext>
            </a:extLst>
          </p:cNvPr>
          <p:cNvSpPr txBox="1">
            <a:spLocks/>
          </p:cNvSpPr>
          <p:nvPr/>
        </p:nvSpPr>
        <p:spPr>
          <a:xfrm>
            <a:off x="729555" y="4129908"/>
            <a:ext cx="4294887" cy="12721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 dirty="0" err="1">
                <a:latin typeface="+mn-ea"/>
              </a:rPr>
              <a:t>합성곱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 dirty="0" err="1">
                <a:latin typeface="+mn-ea"/>
              </a:rPr>
              <a:t>케라스의</a:t>
            </a:r>
            <a:r>
              <a:rPr lang="ko-KR" altLang="en-US" sz="2000" dirty="0">
                <a:latin typeface="+mn-ea"/>
              </a:rPr>
              <a:t> </a:t>
            </a:r>
            <a:r>
              <a:rPr lang="ko-KR" altLang="en-US" sz="2000" dirty="0" err="1">
                <a:latin typeface="+mn-ea"/>
              </a:rPr>
              <a:t>합성곱</a:t>
            </a:r>
            <a:r>
              <a:rPr lang="ko-KR" altLang="en-US" sz="2000" dirty="0">
                <a:latin typeface="+mn-ea"/>
              </a:rPr>
              <a:t> 층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 dirty="0" err="1">
                <a:latin typeface="+mn-ea"/>
              </a:rPr>
              <a:t>합성곱</a:t>
            </a:r>
            <a:r>
              <a:rPr lang="ko-KR" altLang="en-US" sz="2000" dirty="0">
                <a:latin typeface="+mn-ea"/>
              </a:rPr>
              <a:t> 신경망의 전체 구조</a:t>
            </a:r>
            <a:endParaRPr lang="en-US" altLang="ko-KR" sz="20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3FFBDF-2AA4-4027-E6EA-8F6E5FEEF2B8}"/>
              </a:ext>
            </a:extLst>
          </p:cNvPr>
          <p:cNvSpPr txBox="1"/>
          <p:nvPr/>
        </p:nvSpPr>
        <p:spPr>
          <a:xfrm>
            <a:off x="1462064" y="1127148"/>
            <a:ext cx="21539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5E217D"/>
                </a:solidFill>
                <a:latin typeface="+mj-ea"/>
                <a:ea typeface="+mj-ea"/>
                <a:cs typeface="Leelawadee UI" panose="020B0502040204020203" pitchFamily="34" charset="-34"/>
              </a:rPr>
              <a:t>08-1</a:t>
            </a:r>
            <a:endParaRPr lang="ko-KR" altLang="en-US" sz="5400" dirty="0">
              <a:solidFill>
                <a:srgbClr val="5E217D"/>
              </a:solidFill>
              <a:latin typeface="+mj-ea"/>
              <a:ea typeface="+mj-ea"/>
              <a:cs typeface="Leelawadee UI" panose="020B0502040204020203" pitchFamily="34" charset="-34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D8343C9-E3F4-66AC-5EAA-54B3CF20E767}"/>
              </a:ext>
            </a:extLst>
          </p:cNvPr>
          <p:cNvSpPr txBox="1">
            <a:spLocks/>
          </p:cNvSpPr>
          <p:nvPr/>
        </p:nvSpPr>
        <p:spPr>
          <a:xfrm>
            <a:off x="729555" y="2074638"/>
            <a:ext cx="4894631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200" dirty="0" err="1">
                <a:latin typeface="+mj-ea"/>
              </a:rPr>
              <a:t>합성곱</a:t>
            </a:r>
            <a:r>
              <a:rPr lang="ko-KR" altLang="en-US" sz="3200" dirty="0">
                <a:latin typeface="+mj-ea"/>
              </a:rPr>
              <a:t> 신경망의 구성 요소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80AEC2F4-95A9-3E2A-6617-4670D9C2B737}"/>
              </a:ext>
            </a:extLst>
          </p:cNvPr>
          <p:cNvSpPr txBox="1">
            <a:spLocks/>
          </p:cNvSpPr>
          <p:nvPr/>
        </p:nvSpPr>
        <p:spPr>
          <a:xfrm>
            <a:off x="7730693" y="5057265"/>
            <a:ext cx="308859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600">
                <a:latin typeface="+mj-ea"/>
              </a:rPr>
              <a:t>임영선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56A2FFC8-10C5-DEAD-351F-C8BD9F52A809}"/>
              </a:ext>
            </a:extLst>
          </p:cNvPr>
          <p:cNvSpPr txBox="1">
            <a:spLocks/>
          </p:cNvSpPr>
          <p:nvPr/>
        </p:nvSpPr>
        <p:spPr>
          <a:xfrm>
            <a:off x="7975005" y="4328762"/>
            <a:ext cx="2599972" cy="4364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>
                <a:latin typeface="+mn-ea"/>
                <a:ea typeface="+mn-ea"/>
              </a:rPr>
              <a:t>24. 07. 12. </a:t>
            </a:r>
            <a:r>
              <a:rPr lang="ko-KR" altLang="en-US" sz="2000" dirty="0">
                <a:latin typeface="+mn-ea"/>
                <a:ea typeface="+mn-ea"/>
              </a:rPr>
              <a:t>금</a:t>
            </a:r>
            <a:r>
              <a:rPr lang="en-US" altLang="ko-KR" sz="2000" dirty="0">
                <a:latin typeface="+mn-ea"/>
                <a:ea typeface="+mn-ea"/>
              </a:rPr>
              <a:t>.</a:t>
            </a:r>
            <a:endParaRPr lang="ko-KR" altLang="en-US" sz="2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69603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92228" y="915457"/>
            <a:ext cx="236154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케라스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ko-KR" altLang="en-US" sz="2000" dirty="0">
                <a:latin typeface="+mj-ea"/>
                <a:ea typeface="+mj-ea"/>
              </a:rPr>
              <a:t> 층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75293" y="1529122"/>
            <a:ext cx="8305479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케라스의</a:t>
            </a:r>
            <a:r>
              <a:rPr lang="ko-KR" altLang="en-US" sz="1600" dirty="0">
                <a:latin typeface="+mn-ea"/>
              </a:rPr>
              <a:t> 층은 모드 </a:t>
            </a:r>
            <a:r>
              <a:rPr lang="en-US" altLang="ko-KR" sz="1600" dirty="0" err="1">
                <a:latin typeface="+mn-ea"/>
              </a:rPr>
              <a:t>keras.layers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패키지 아래 클래스로 구현되어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층도 마찬가지인데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특별히 입력 위를 이동하는 </a:t>
            </a:r>
            <a:r>
              <a:rPr lang="ko-KR" altLang="en-US" sz="1600" dirty="0" err="1">
                <a:latin typeface="+mn-ea"/>
              </a:rPr>
              <a:t>합성곱은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Conv2D </a:t>
            </a:r>
            <a:r>
              <a:rPr lang="ko-KR" altLang="en-US" sz="1600" dirty="0">
                <a:latin typeface="+mn-ea"/>
              </a:rPr>
              <a:t>클래스로 제공함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529FAF-DF8A-BF95-0256-4FBFDA3AE2AF}"/>
              </a:ext>
            </a:extLst>
          </p:cNvPr>
          <p:cNvSpPr txBox="1"/>
          <p:nvPr/>
        </p:nvSpPr>
        <p:spPr>
          <a:xfrm>
            <a:off x="475293" y="2588423"/>
            <a:ext cx="8102773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C586C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tensorflow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 err="1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keras</a:t>
            </a:r>
            <a:endParaRPr lang="en-US" altLang="ko-KR" b="0" dirty="0">
              <a:solidFill>
                <a:srgbClr val="4EC9B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keras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layers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Conv2D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kernel_size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activation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b="0" dirty="0" err="1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relu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4BB8DB-F85C-BA7C-9603-C5D160D79D15}"/>
              </a:ext>
            </a:extLst>
          </p:cNvPr>
          <p:cNvSpPr txBox="1"/>
          <p:nvPr/>
        </p:nvSpPr>
        <p:spPr>
          <a:xfrm>
            <a:off x="475293" y="3341221"/>
            <a:ext cx="7523213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Conv2D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클래스의 첫 번째 매개변수</a:t>
            </a:r>
            <a:r>
              <a:rPr lang="ko-KR" altLang="en-US" sz="1600" dirty="0">
                <a:latin typeface="+mn-ea"/>
              </a:rPr>
              <a:t>는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필터의 개수임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kernel_size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매개변수는 필터에 사용할 커널의 크기를 지정함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필터의 개수와 커널의 크기는 반드시 지정해야 하는 매개변수</a:t>
            </a:r>
            <a:r>
              <a:rPr lang="ko-KR" altLang="en-US" sz="1600" dirty="0">
                <a:latin typeface="+mn-ea"/>
              </a:rPr>
              <a:t>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마지막으로 </a:t>
            </a:r>
            <a:r>
              <a:rPr lang="ko-KR" altLang="en-US" sz="1600" dirty="0" err="1">
                <a:latin typeface="+mn-ea"/>
              </a:rPr>
              <a:t>밀집층에서처럼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활성화 함수를 지정</a:t>
            </a:r>
            <a:r>
              <a:rPr lang="ko-KR" altLang="en-US" sz="1600" dirty="0">
                <a:latin typeface="+mn-ea"/>
              </a:rPr>
              <a:t>하며 여기서는 </a:t>
            </a:r>
            <a:r>
              <a:rPr lang="ko-KR" altLang="en-US" sz="1600" dirty="0" err="1">
                <a:latin typeface="+mn-ea"/>
              </a:rPr>
              <a:t>렐루</a:t>
            </a:r>
            <a:r>
              <a:rPr lang="ko-KR" altLang="en-US" sz="1600" dirty="0">
                <a:latin typeface="+mn-ea"/>
              </a:rPr>
              <a:t> 함수를 선택함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E8851D-B9BD-E69F-2BDA-178922200A8D}"/>
              </a:ext>
            </a:extLst>
          </p:cNvPr>
          <p:cNvSpPr txBox="1"/>
          <p:nvPr/>
        </p:nvSpPr>
        <p:spPr>
          <a:xfrm>
            <a:off x="475293" y="5233270"/>
            <a:ext cx="9823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※ </a:t>
            </a:r>
            <a:r>
              <a:rPr lang="ko-KR" altLang="en-US" sz="1200" dirty="0"/>
              <a:t>특성 </a:t>
            </a:r>
            <a:r>
              <a:rPr lang="ko-KR" altLang="en-US" sz="1200" dirty="0" err="1"/>
              <a:t>맵은</a:t>
            </a:r>
            <a:r>
              <a:rPr lang="ko-KR" altLang="en-US" sz="1200" dirty="0"/>
              <a:t> 활성화 함수를 적용한 후에 적용</a:t>
            </a:r>
            <a:r>
              <a:rPr lang="en-US" altLang="ko-KR" sz="1200" dirty="0"/>
              <a:t>, </a:t>
            </a:r>
            <a:r>
              <a:rPr lang="ko-KR" altLang="en-US" sz="1200" dirty="0"/>
              <a:t>완전 연결 </a:t>
            </a:r>
            <a:r>
              <a:rPr lang="ko-KR" altLang="en-US" sz="1200" dirty="0" err="1"/>
              <a:t>신경망에서처럼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합성곱</a:t>
            </a:r>
            <a:r>
              <a:rPr lang="ko-KR" altLang="en-US" sz="1200" dirty="0"/>
              <a:t> 신경망에서도 종종 활성화 함수를 언급하지 않음</a:t>
            </a:r>
            <a:br>
              <a:rPr lang="en-US" altLang="ko-KR" sz="1200" dirty="0"/>
            </a:br>
            <a:r>
              <a:rPr lang="en-US" altLang="ko-KR" sz="1200" dirty="0"/>
              <a:t>  </a:t>
            </a:r>
            <a:r>
              <a:rPr lang="ko-KR" altLang="en-US" sz="1200" dirty="0"/>
              <a:t>일반적으로 특성 </a:t>
            </a:r>
            <a:r>
              <a:rPr lang="ko-KR" altLang="en-US" sz="1200" dirty="0" err="1"/>
              <a:t>맵은</a:t>
            </a:r>
            <a:r>
              <a:rPr lang="ko-KR" altLang="en-US" sz="1200" dirty="0"/>
              <a:t> 활성화 함수를 통과한 값을 나타내는데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합성곱에서는</a:t>
            </a:r>
            <a:r>
              <a:rPr lang="ko-KR" altLang="en-US" sz="1200" dirty="0"/>
              <a:t> 활성화 출력이란 표현을 잘 쓰지 않음</a:t>
            </a:r>
            <a:r>
              <a:rPr lang="en-US" altLang="ko-KR" sz="1200" dirty="0"/>
              <a:t>, </a:t>
            </a:r>
            <a:r>
              <a:rPr lang="ko-KR" altLang="en-US" sz="1200" dirty="0"/>
              <a:t>혼동하지 않도록 주의</a:t>
            </a:r>
            <a:endParaRPr lang="en-US" altLang="ko-KR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EF0967-2C49-D307-4173-CB5787F4E435}"/>
              </a:ext>
            </a:extLst>
          </p:cNvPr>
          <p:cNvSpPr txBox="1"/>
          <p:nvPr/>
        </p:nvSpPr>
        <p:spPr>
          <a:xfrm>
            <a:off x="475293" y="5912595"/>
            <a:ext cx="8036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69258A"/>
                </a:solidFill>
              </a:rPr>
              <a:t>※ </a:t>
            </a:r>
            <a:r>
              <a:rPr lang="ko-KR" altLang="en-US" sz="1200" dirty="0">
                <a:solidFill>
                  <a:srgbClr val="69258A"/>
                </a:solidFill>
              </a:rPr>
              <a:t>커널의 크기는 </a:t>
            </a:r>
            <a:r>
              <a:rPr lang="ko-KR" altLang="en-US" sz="1200" dirty="0" err="1">
                <a:solidFill>
                  <a:srgbClr val="69258A"/>
                </a:solidFill>
              </a:rPr>
              <a:t>하이퍼파라미터</a:t>
            </a:r>
            <a:r>
              <a:rPr lang="en-US" altLang="ko-KR" sz="1200" dirty="0">
                <a:solidFill>
                  <a:srgbClr val="69258A"/>
                </a:solidFill>
              </a:rPr>
              <a:t>, </a:t>
            </a:r>
            <a:r>
              <a:rPr lang="ko-KR" altLang="en-US" sz="1200" dirty="0">
                <a:solidFill>
                  <a:srgbClr val="69258A"/>
                </a:solidFill>
              </a:rPr>
              <a:t>따라서 여러 가지 값을 시도해 봐야 하지만 보통 </a:t>
            </a:r>
            <a:r>
              <a:rPr lang="en-US" altLang="ko-KR" sz="1200" dirty="0">
                <a:solidFill>
                  <a:srgbClr val="69258A"/>
                </a:solidFill>
              </a:rPr>
              <a:t>(3, 3), (5, 5) </a:t>
            </a:r>
            <a:r>
              <a:rPr lang="ko-KR" altLang="en-US" sz="1200" dirty="0">
                <a:solidFill>
                  <a:srgbClr val="69258A"/>
                </a:solidFill>
              </a:rPr>
              <a:t>크기가 권장됨</a:t>
            </a:r>
            <a:endParaRPr lang="en-US" altLang="ko-KR" sz="1200" dirty="0">
              <a:solidFill>
                <a:srgbClr val="69258A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A6C6AA-4B0C-42E0-0B8F-3D65CED58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10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0392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344628" y="1678934"/>
            <a:ext cx="236154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케라스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ko-KR" altLang="en-US" sz="2000" dirty="0">
                <a:latin typeface="+mj-ea"/>
                <a:ea typeface="+mj-ea"/>
              </a:rPr>
              <a:t> 층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627693" y="2292599"/>
            <a:ext cx="7329251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케라스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API</a:t>
            </a:r>
            <a:r>
              <a:rPr lang="ko-KR" altLang="en-US" sz="1600" dirty="0">
                <a:latin typeface="+mn-ea"/>
              </a:rPr>
              <a:t>를 사용하면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층을 사용하는 것이 </a:t>
            </a:r>
            <a:r>
              <a:rPr lang="ko-KR" altLang="en-US" sz="1600">
                <a:latin typeface="+mn-ea"/>
              </a:rPr>
              <a:t>어렵지 않음</a:t>
            </a:r>
            <a:endParaRPr lang="en-US" altLang="ko-KR" sz="160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>
                <a:latin typeface="+mn-ea"/>
              </a:rPr>
              <a:t>다만 </a:t>
            </a:r>
            <a:r>
              <a:rPr lang="en-US" altLang="ko-KR" sz="1600">
                <a:latin typeface="+mn-ea"/>
              </a:rPr>
              <a:t>kernel_size</a:t>
            </a:r>
            <a:r>
              <a:rPr lang="ko-KR" altLang="en-US" sz="1600">
                <a:latin typeface="+mn-ea"/>
              </a:rPr>
              <a:t>와 같이 추가적인 매개변수들을 고려해야 함</a:t>
            </a:r>
            <a:endParaRPr lang="en-US" altLang="ko-KR" sz="160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>
                <a:solidFill>
                  <a:srgbClr val="69258A"/>
                </a:solidFill>
                <a:latin typeface="+mn-ea"/>
              </a:rPr>
              <a:t>일반적으로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1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개 이상의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층을 쓴 인공 신경망을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신경망이라고 부름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즉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꼭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층만 사용한 신경망을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신경망이라고 부르는 </a:t>
            </a:r>
            <a:r>
              <a:rPr lang="ko-KR" altLang="en-US" sz="1600">
                <a:solidFill>
                  <a:srgbClr val="69258A"/>
                </a:solidFill>
                <a:latin typeface="+mn-ea"/>
              </a:rPr>
              <a:t>것은 아님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8BEF8F-CD09-3857-6275-3364E1082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11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0185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92020" y="833427"/>
            <a:ext cx="25426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패딩과 </a:t>
            </a:r>
            <a:r>
              <a:rPr lang="ko-KR" altLang="en-US" sz="2000" dirty="0" err="1">
                <a:latin typeface="+mj-ea"/>
                <a:ea typeface="+mj-ea"/>
              </a:rPr>
              <a:t>스트라이드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375085" y="1447092"/>
            <a:ext cx="11723081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앞에서 예로 들었던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계산은 </a:t>
            </a:r>
            <a:r>
              <a:rPr lang="en-US" altLang="ko-KR" sz="1600" dirty="0">
                <a:latin typeface="+mn-ea"/>
              </a:rPr>
              <a:t>(4, 4) </a:t>
            </a:r>
            <a:r>
              <a:rPr lang="ko-KR" altLang="en-US" sz="1600" dirty="0">
                <a:latin typeface="+mn-ea"/>
              </a:rPr>
              <a:t>크기의 입력에 </a:t>
            </a:r>
            <a:r>
              <a:rPr lang="en-US" altLang="ko-KR" sz="1600" dirty="0">
                <a:latin typeface="+mn-ea"/>
              </a:rPr>
              <a:t>(3, 3) </a:t>
            </a:r>
            <a:r>
              <a:rPr lang="ko-KR" altLang="en-US" sz="1600" dirty="0">
                <a:latin typeface="+mn-ea"/>
              </a:rPr>
              <a:t>크기의 커널을 적용하여 </a:t>
            </a:r>
            <a:r>
              <a:rPr lang="en-US" altLang="ko-KR" sz="1600" dirty="0">
                <a:latin typeface="+mn-ea"/>
              </a:rPr>
              <a:t>(2, 2) </a:t>
            </a:r>
            <a:r>
              <a:rPr lang="ko-KR" altLang="en-US" sz="1600" dirty="0">
                <a:latin typeface="+mn-ea"/>
              </a:rPr>
              <a:t>크기의 특성 </a:t>
            </a:r>
            <a:r>
              <a:rPr lang="ko-KR" altLang="en-US" sz="1600" dirty="0" err="1">
                <a:latin typeface="+mn-ea"/>
              </a:rPr>
              <a:t>맵을</a:t>
            </a:r>
            <a:r>
              <a:rPr lang="ko-KR" altLang="en-US" sz="1600" dirty="0">
                <a:latin typeface="+mn-ea"/>
              </a:rPr>
              <a:t> 만들었음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그런데 만약 커널 크기는 </a:t>
            </a:r>
            <a:r>
              <a:rPr lang="en-US" altLang="ko-KR" sz="1600" dirty="0">
                <a:latin typeface="+mn-ea"/>
              </a:rPr>
              <a:t>(3, 3)</a:t>
            </a:r>
            <a:r>
              <a:rPr lang="ko-KR" altLang="en-US" sz="1600" dirty="0">
                <a:latin typeface="+mn-ea"/>
              </a:rPr>
              <a:t>으로 그대로 두고 출력의 크기를 입력과 동일하게 </a:t>
            </a:r>
            <a:r>
              <a:rPr lang="en-US" altLang="ko-KR" sz="1600" dirty="0">
                <a:latin typeface="+mn-ea"/>
              </a:rPr>
              <a:t>(4, 4)</a:t>
            </a:r>
            <a:r>
              <a:rPr lang="ko-KR" altLang="en-US" sz="1600" dirty="0">
                <a:latin typeface="+mn-ea"/>
              </a:rPr>
              <a:t>로 만들기 위해서는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마치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더 큰 입력에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합성곱하는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척해야 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예를 들어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실제 입력 크기는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(4, 4)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이지만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 (6, 6)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처럼 다룬다고 가정</a:t>
            </a:r>
            <a:r>
              <a:rPr lang="ko-KR" altLang="en-US" sz="1600" dirty="0">
                <a:latin typeface="+mn-ea"/>
              </a:rPr>
              <a:t>해 보면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다음 그림과 같이 </a:t>
            </a:r>
            <a:r>
              <a:rPr lang="en-US" altLang="ko-KR" sz="1600" dirty="0">
                <a:latin typeface="+mn-ea"/>
              </a:rPr>
              <a:t>(6, 6) </a:t>
            </a:r>
            <a:r>
              <a:rPr lang="ko-KR" altLang="en-US" sz="1600" dirty="0">
                <a:latin typeface="+mn-ea"/>
              </a:rPr>
              <a:t>크기이면 </a:t>
            </a:r>
            <a:r>
              <a:rPr lang="en-US" altLang="ko-KR" sz="1600" dirty="0">
                <a:latin typeface="+mn-ea"/>
              </a:rPr>
              <a:t>(3, 3) </a:t>
            </a:r>
            <a:r>
              <a:rPr lang="ko-KR" altLang="en-US" sz="1600" dirty="0">
                <a:latin typeface="+mn-ea"/>
              </a:rPr>
              <a:t>크기의 커널로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 err="1">
                <a:latin typeface="+mn-ea"/>
              </a:rPr>
              <a:t>합성곱을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했을때</a:t>
            </a:r>
            <a:r>
              <a:rPr lang="ko-KR" altLang="en-US" sz="1600" dirty="0">
                <a:latin typeface="+mn-ea"/>
              </a:rPr>
              <a:t> 출력의 크기가 </a:t>
            </a:r>
            <a:r>
              <a:rPr lang="en-US" altLang="ko-KR" sz="1600" dirty="0">
                <a:latin typeface="+mn-ea"/>
              </a:rPr>
              <a:t>(4, 4)</a:t>
            </a:r>
            <a:r>
              <a:rPr lang="ko-KR" altLang="en-US" sz="1600" dirty="0">
                <a:latin typeface="+mn-ea"/>
              </a:rPr>
              <a:t>가 되는 것을 알 수 있음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62B8256-4C46-2736-62BB-B72E6E7E5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4863" y="3429000"/>
            <a:ext cx="3202273" cy="293604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9B86B5-D824-04CC-B66C-0DB7BCF15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12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538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79494" y="795849"/>
            <a:ext cx="25426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패딩과 </a:t>
            </a:r>
            <a:r>
              <a:rPr lang="ko-KR" altLang="en-US" sz="2000" dirty="0" err="1">
                <a:latin typeface="+mj-ea"/>
                <a:ea typeface="+mj-ea"/>
              </a:rPr>
              <a:t>스트라이드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362559" y="1284254"/>
            <a:ext cx="10408619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아래 그림의 빨강 색 상자가 커널을 나타냄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왼쪽 위에서 오른쪽 아래까지 한 </a:t>
            </a:r>
            <a:r>
              <a:rPr lang="ko-KR" altLang="en-US" sz="1600" dirty="0" err="1">
                <a:latin typeface="+mn-ea"/>
              </a:rPr>
              <a:t>칸씩</a:t>
            </a:r>
            <a:r>
              <a:rPr lang="ko-KR" altLang="en-US" sz="1600" dirty="0">
                <a:latin typeface="+mn-ea"/>
              </a:rPr>
              <a:t> 이동하면서 </a:t>
            </a:r>
            <a:r>
              <a:rPr lang="ko-KR" altLang="en-US" sz="1600" dirty="0" err="1">
                <a:latin typeface="+mn-ea"/>
              </a:rPr>
              <a:t>합성곱을</a:t>
            </a:r>
            <a:r>
              <a:rPr lang="ko-KR" altLang="en-US" sz="1600" dirty="0">
                <a:latin typeface="+mn-ea"/>
              </a:rPr>
              <a:t> 수행하면 입력과 같은 </a:t>
            </a:r>
            <a:r>
              <a:rPr lang="en-US" altLang="ko-KR" sz="1600" dirty="0">
                <a:latin typeface="+mn-ea"/>
              </a:rPr>
              <a:t>(4, 4) </a:t>
            </a:r>
            <a:r>
              <a:rPr lang="ko-KR" altLang="en-US" sz="1600" dirty="0">
                <a:latin typeface="+mn-ea"/>
              </a:rPr>
              <a:t>크기의 출력을 만들 수 있음</a:t>
            </a:r>
            <a:endParaRPr lang="en-US" altLang="ko-KR" sz="1600" dirty="0">
              <a:latin typeface="+mn-ea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B2A7C8F6-9F16-F875-8EA2-5D91541B0B40}"/>
              </a:ext>
            </a:extLst>
          </p:cNvPr>
          <p:cNvGrpSpPr/>
          <p:nvPr/>
        </p:nvGrpSpPr>
        <p:grpSpPr>
          <a:xfrm>
            <a:off x="1350836" y="2150473"/>
            <a:ext cx="4760081" cy="4271657"/>
            <a:chOff x="604573" y="2083665"/>
            <a:chExt cx="4760081" cy="4271657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63783AC-811F-2B31-A750-1B5A699AD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8915" y="2085991"/>
              <a:ext cx="1133405" cy="1039505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BFBC13D4-4ABD-9B13-652F-146990672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4493" y="2083665"/>
              <a:ext cx="1133406" cy="1041831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6A525A40-E09B-7736-5D44-E1FDF4ABCE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20072" y="2083665"/>
              <a:ext cx="1133406" cy="1041831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9A44B5B9-BC82-B31B-61BE-FDD9264BF8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25651" y="2083665"/>
              <a:ext cx="1133405" cy="1039505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1A6121A2-D3C2-4C03-D15D-5BFA33225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8915" y="3159113"/>
              <a:ext cx="1137748" cy="1039506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AEE233C8-F976-86D5-C2EF-D3F057B1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14493" y="3159114"/>
              <a:ext cx="1133765" cy="1039506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F58ACE69-7F11-CE9C-D442-0CF1A16F1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016088" y="3159113"/>
              <a:ext cx="1133406" cy="1039177"/>
            </a:xfrm>
            <a:prstGeom prst="rect">
              <a:avLst/>
            </a:prstGeom>
          </p:spPr>
        </p:pic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1C122951-C9CD-376A-530B-08059CA632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225652" y="3159113"/>
              <a:ext cx="1137388" cy="1039177"/>
            </a:xfrm>
            <a:prstGeom prst="rect">
              <a:avLst/>
            </a:prstGeom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25DFB7E7-2091-4FEB-C909-CC846A4013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04573" y="4231906"/>
              <a:ext cx="1137747" cy="1039505"/>
            </a:xfrm>
            <a:prstGeom prst="rect">
              <a:avLst/>
            </a:prstGeom>
          </p:spPr>
        </p:pic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E90EF667-7A54-E849-481B-8D0480713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814494" y="4231906"/>
              <a:ext cx="1140596" cy="1045769"/>
            </a:xfrm>
            <a:prstGeom prst="rect">
              <a:avLst/>
            </a:prstGeom>
          </p:spPr>
        </p:pic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41CE1018-E49D-73F2-341C-CB7EE2FCD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016088" y="4231906"/>
              <a:ext cx="1140596" cy="1045769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4E13050B-C174-C377-0868-56B3337EA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220051" y="4231906"/>
              <a:ext cx="1144603" cy="1045769"/>
            </a:xfrm>
            <a:prstGeom prst="rect">
              <a:avLst/>
            </a:prstGeom>
          </p:spPr>
        </p:pic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3FAC152E-08FE-CBC9-70F4-D1C3A43FD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04573" y="5304698"/>
              <a:ext cx="1137747" cy="1042160"/>
            </a:xfrm>
            <a:prstGeom prst="rect">
              <a:avLst/>
            </a:prstGeom>
          </p:spPr>
        </p:pic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16141C33-8A34-EA21-0987-1148A09518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814494" y="5311291"/>
              <a:ext cx="1133406" cy="1041831"/>
            </a:xfrm>
            <a:prstGeom prst="rect">
              <a:avLst/>
            </a:prstGeom>
          </p:spPr>
        </p:pic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C838A562-6BA0-CCC1-97B8-F42223953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020171" y="5304699"/>
              <a:ext cx="1143491" cy="1048424"/>
            </a:xfrm>
            <a:prstGeom prst="rect">
              <a:avLst/>
            </a:prstGeom>
          </p:spPr>
        </p:pic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82BAF0D6-13FB-5542-FEB3-D512766A9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4220341" y="5311292"/>
              <a:ext cx="1142699" cy="1044030"/>
            </a:xfrm>
            <a:prstGeom prst="rect">
              <a:avLst/>
            </a:prstGeom>
          </p:spPr>
        </p:pic>
      </p:grpSp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62E003DD-72DC-4B57-30BA-0B72AF087D29}"/>
              </a:ext>
            </a:extLst>
          </p:cNvPr>
          <p:cNvSpPr/>
          <p:nvPr/>
        </p:nvSpPr>
        <p:spPr>
          <a:xfrm>
            <a:off x="6807041" y="402278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59B9FF4A-D418-F2B6-94D4-57ACE3ECCA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1459206"/>
              </p:ext>
            </p:extLst>
          </p:nvPr>
        </p:nvGraphicFramePr>
        <p:xfrm>
          <a:off x="8398702" y="3341303"/>
          <a:ext cx="1960324" cy="1847590"/>
        </p:xfrm>
        <a:graphic>
          <a:graphicData uri="http://schemas.openxmlformats.org/drawingml/2006/table">
            <a:tbl>
              <a:tblPr/>
              <a:tblGrid>
                <a:gridCol w="490081">
                  <a:extLst>
                    <a:ext uri="{9D8B030D-6E8A-4147-A177-3AD203B41FA5}">
                      <a16:colId xmlns:a16="http://schemas.microsoft.com/office/drawing/2014/main" val="1548042144"/>
                    </a:ext>
                  </a:extLst>
                </a:gridCol>
                <a:gridCol w="490081">
                  <a:extLst>
                    <a:ext uri="{9D8B030D-6E8A-4147-A177-3AD203B41FA5}">
                      <a16:colId xmlns:a16="http://schemas.microsoft.com/office/drawing/2014/main" val="1260409206"/>
                    </a:ext>
                  </a:extLst>
                </a:gridCol>
                <a:gridCol w="490081">
                  <a:extLst>
                    <a:ext uri="{9D8B030D-6E8A-4147-A177-3AD203B41FA5}">
                      <a16:colId xmlns:a16="http://schemas.microsoft.com/office/drawing/2014/main" val="2417682119"/>
                    </a:ext>
                  </a:extLst>
                </a:gridCol>
                <a:gridCol w="490081">
                  <a:extLst>
                    <a:ext uri="{9D8B030D-6E8A-4147-A177-3AD203B41FA5}">
                      <a16:colId xmlns:a16="http://schemas.microsoft.com/office/drawing/2014/main" val="3976930197"/>
                    </a:ext>
                  </a:extLst>
                </a:gridCol>
              </a:tblGrid>
              <a:tr h="46189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2035962"/>
                  </a:ext>
                </a:extLst>
              </a:tr>
              <a:tr h="46189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7998588"/>
                  </a:ext>
                </a:extLst>
              </a:tr>
              <a:tr h="46189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4252212"/>
                  </a:ext>
                </a:extLst>
              </a:tr>
              <a:tr h="461897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2727595"/>
                  </a:ext>
                </a:extLst>
              </a:tr>
            </a:tbl>
          </a:graphicData>
        </a:graphic>
      </p:graphicFrame>
      <p:sp>
        <p:nvSpPr>
          <p:cNvPr id="64" name="TextBox 63">
            <a:extLst>
              <a:ext uri="{FF2B5EF4-FFF2-40B4-BE49-F238E27FC236}">
                <a16:creationId xmlns:a16="http://schemas.microsoft.com/office/drawing/2014/main" id="{BD62229A-FD6D-498C-1D00-A7F0D9FA0C1D}"/>
              </a:ext>
            </a:extLst>
          </p:cNvPr>
          <p:cNvSpPr txBox="1"/>
          <p:nvPr/>
        </p:nvSpPr>
        <p:spPr>
          <a:xfrm>
            <a:off x="8804828" y="5312136"/>
            <a:ext cx="11480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accent1"/>
                </a:solidFill>
              </a:rPr>
              <a:t>(4, 4) </a:t>
            </a:r>
            <a:r>
              <a:rPr lang="ko-KR" altLang="en-US" sz="1100" dirty="0">
                <a:solidFill>
                  <a:schemeClr val="accent1"/>
                </a:solidFill>
              </a:rPr>
              <a:t>특성 맵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C66ADC3-EC26-586C-9560-394E34957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13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4688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386382" y="1037125"/>
            <a:ext cx="25426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패딩과 </a:t>
            </a:r>
            <a:r>
              <a:rPr lang="ko-KR" altLang="en-US" sz="2000" dirty="0" err="1">
                <a:latin typeface="+mj-ea"/>
                <a:ea typeface="+mj-ea"/>
              </a:rPr>
              <a:t>스트라이드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750866" y="1707158"/>
            <a:ext cx="10121682" cy="3750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입력 배열의 주위를 가상의 원소로 채우는 것을 패딩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(Padding)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이라고 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실제 </a:t>
            </a:r>
            <a:r>
              <a:rPr lang="ko-KR" altLang="en-US" sz="1600" dirty="0" err="1">
                <a:latin typeface="+mn-ea"/>
              </a:rPr>
              <a:t>입력값이</a:t>
            </a:r>
            <a:r>
              <a:rPr lang="ko-KR" altLang="en-US" sz="1600" dirty="0">
                <a:latin typeface="+mn-ea"/>
              </a:rPr>
              <a:t> 아니기 때문에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패딩은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0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으로 채움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즉 </a:t>
            </a:r>
            <a:r>
              <a:rPr lang="en-US" altLang="ko-KR" sz="1600" dirty="0">
                <a:latin typeface="+mn-ea"/>
              </a:rPr>
              <a:t>(4, 4) </a:t>
            </a:r>
            <a:r>
              <a:rPr lang="ko-KR" altLang="en-US" sz="1600" dirty="0">
                <a:latin typeface="+mn-ea"/>
              </a:rPr>
              <a:t>크기의 입력에 </a:t>
            </a:r>
            <a:r>
              <a:rPr lang="en-US" altLang="ko-KR" sz="1600" dirty="0">
                <a:latin typeface="+mn-ea"/>
              </a:rPr>
              <a:t>0</a:t>
            </a:r>
            <a:r>
              <a:rPr lang="ko-KR" altLang="en-US" sz="1600" dirty="0">
                <a:latin typeface="+mn-ea"/>
              </a:rPr>
              <a:t>을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개 패딩 하면 다음과 같은 </a:t>
            </a:r>
            <a:r>
              <a:rPr lang="en-US" altLang="ko-KR" sz="1600" dirty="0">
                <a:latin typeface="+mn-ea"/>
              </a:rPr>
              <a:t>(6, 6) </a:t>
            </a:r>
            <a:r>
              <a:rPr lang="ko-KR" altLang="en-US" sz="1600" dirty="0">
                <a:latin typeface="+mn-ea"/>
              </a:rPr>
              <a:t>크기의 입력이 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패딩의 역할</a:t>
            </a:r>
            <a:r>
              <a:rPr lang="ko-KR" altLang="en-US" sz="1600" dirty="0">
                <a:latin typeface="+mn-ea"/>
              </a:rPr>
              <a:t>은 순전히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커널이 도장을 찍을 횟수를 늘려주는 것밖에는 없음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실제 값은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0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으로 채워져 </a:t>
            </a:r>
            <a:r>
              <a:rPr lang="ko-KR" altLang="en-US" sz="1600" dirty="0">
                <a:latin typeface="+mn-ea"/>
              </a:rPr>
              <a:t>있기 때문에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계산에 영향을 미치지는 않음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이렇게 입력과 특성 </a:t>
            </a:r>
            <a:r>
              <a:rPr lang="ko-KR" altLang="en-US" sz="1600" dirty="0" err="1">
                <a:latin typeface="+mn-ea"/>
              </a:rPr>
              <a:t>맵의</a:t>
            </a:r>
            <a:r>
              <a:rPr lang="ko-KR" altLang="en-US" sz="1600" dirty="0">
                <a:latin typeface="+mn-ea"/>
              </a:rPr>
              <a:t> 크기를 동일하게 만들기 위해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입력 주위에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0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으로 </a:t>
            </a:r>
            <a:br>
              <a:rPr lang="en-US" altLang="ko-KR" sz="1600" dirty="0">
                <a:solidFill>
                  <a:schemeClr val="accent1"/>
                </a:solidFill>
                <a:latin typeface="+mn-ea"/>
              </a:rPr>
            </a:b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패딩 하는 것을 세임 패딩</a:t>
            </a:r>
            <a:r>
              <a:rPr lang="en-US" altLang="ko-KR" sz="1600" dirty="0">
                <a:latin typeface="+mn-ea"/>
              </a:rPr>
              <a:t>(Same Padding)</a:t>
            </a:r>
            <a:r>
              <a:rPr lang="ko-KR" altLang="en-US" sz="1600" dirty="0">
                <a:latin typeface="+mn-ea"/>
              </a:rPr>
              <a:t>이라고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신경망에서는 세임 패딩이 많이 사용되는데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입력과 특성 </a:t>
            </a:r>
            <a:r>
              <a:rPr lang="ko-KR" altLang="en-US" sz="1600" dirty="0" err="1">
                <a:latin typeface="+mn-ea"/>
              </a:rPr>
              <a:t>맵의</a:t>
            </a:r>
            <a:r>
              <a:rPr lang="ko-KR" altLang="en-US" sz="1600" dirty="0">
                <a:latin typeface="+mn-ea"/>
              </a:rPr>
              <a:t> 크기를 동일하게 만드는 경우가 많음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패딩 없이 순수한 입력 배열에서만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합성곱을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하여 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맵을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만드는 경우를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밸리드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패딩</a:t>
            </a:r>
            <a:r>
              <a:rPr lang="en-US" altLang="ko-KR" sz="1600" dirty="0">
                <a:latin typeface="+mn-ea"/>
              </a:rPr>
              <a:t>(Valid Padding)</a:t>
            </a:r>
            <a:r>
              <a:rPr lang="ko-KR" altLang="en-US" sz="1600" dirty="0">
                <a:latin typeface="+mn-ea"/>
              </a:rPr>
              <a:t>이라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밸리드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패딩은 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맵의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크기가 줄어들 수밖에 없음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43E0D2-ED38-7070-BA4E-07DCAE2F9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2881" y="1427967"/>
            <a:ext cx="3084797" cy="282833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49314D-FF68-1C5F-DC07-F2A0B88D9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14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6817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386382" y="792868"/>
            <a:ext cx="25426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패딩과 </a:t>
            </a:r>
            <a:r>
              <a:rPr lang="ko-KR" altLang="en-US" sz="2000" dirty="0" err="1">
                <a:latin typeface="+mj-ea"/>
                <a:ea typeface="+mj-ea"/>
              </a:rPr>
              <a:t>스트라이드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750866" y="1325115"/>
            <a:ext cx="10161756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합성곱에서는</a:t>
            </a:r>
            <a:r>
              <a:rPr lang="ko-KR" altLang="en-US" sz="1600" dirty="0">
                <a:latin typeface="+mn-ea"/>
              </a:rPr>
              <a:t> 패딩을 즐겨 사용하는데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만약 패딩이 없다면 앞의 예에서 </a:t>
            </a:r>
            <a:r>
              <a:rPr lang="en-US" altLang="ko-KR" sz="1600" dirty="0">
                <a:latin typeface="+mn-ea"/>
              </a:rPr>
              <a:t>(4, 4) </a:t>
            </a:r>
            <a:r>
              <a:rPr lang="ko-KR" altLang="en-US" sz="1600" dirty="0">
                <a:latin typeface="+mn-ea"/>
              </a:rPr>
              <a:t>크기의 입력에 패딩 없이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 err="1">
                <a:latin typeface="+mn-ea"/>
              </a:rPr>
              <a:t>합성곱을</a:t>
            </a:r>
            <a:r>
              <a:rPr lang="ko-KR" altLang="en-US" sz="1600" dirty="0">
                <a:latin typeface="+mn-ea"/>
              </a:rPr>
              <a:t> 한다면 왼쪽 위 모서리의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은 커널 도장에 딱 한 번만 찍힘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네 모서리에 있는 다른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개의 값도 마찬가지</a:t>
            </a:r>
            <a:r>
              <a:rPr lang="en-US" altLang="ko-KR" sz="1600" dirty="0">
                <a:latin typeface="+mn-ea"/>
              </a:rPr>
              <a:t>)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EBDF1D3-F4C3-5D61-8451-9C4E2C44F38F}"/>
              </a:ext>
            </a:extLst>
          </p:cNvPr>
          <p:cNvGrpSpPr/>
          <p:nvPr/>
        </p:nvGrpSpPr>
        <p:grpSpPr>
          <a:xfrm>
            <a:off x="3593394" y="2263936"/>
            <a:ext cx="4476700" cy="4085591"/>
            <a:chOff x="3385799" y="2233791"/>
            <a:chExt cx="4476700" cy="408559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0910849-C76A-7E81-AD90-D132B1815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85800" y="2233791"/>
              <a:ext cx="2109973" cy="1933530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AC53CD70-E803-88EB-9001-54A730C0B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56201" y="2233791"/>
              <a:ext cx="2106298" cy="1933530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D28D717D-DEBB-A498-82C9-0A837D4FDE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85799" y="4385851"/>
              <a:ext cx="2109975" cy="1926179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34EEB540-0730-1FA1-B1C0-0FADC8B3B8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56201" y="4385852"/>
              <a:ext cx="2106298" cy="1933530"/>
            </a:xfrm>
            <a:prstGeom prst="rect">
              <a:avLst/>
            </a:prstGeom>
          </p:spPr>
        </p:pic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1E5EBA-500B-6329-1618-0B3C345FA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15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0338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92228" y="792868"/>
            <a:ext cx="25426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패딩과 </a:t>
            </a:r>
            <a:r>
              <a:rPr lang="ko-KR" altLang="en-US" sz="2000" dirty="0" err="1">
                <a:latin typeface="+mj-ea"/>
                <a:ea typeface="+mj-ea"/>
              </a:rPr>
              <a:t>스트라이드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556712" y="1406534"/>
            <a:ext cx="10004662" cy="2642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반면 다른 원소들은 </a:t>
            </a:r>
            <a:r>
              <a:rPr lang="en-US" altLang="ko-KR" sz="1600" dirty="0"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번 이상 커널과 계산됨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가운데 있는 </a:t>
            </a:r>
            <a:r>
              <a:rPr lang="en-US" altLang="ko-KR" sz="1600" dirty="0">
                <a:latin typeface="+mn-ea"/>
              </a:rPr>
              <a:t>4</a:t>
            </a:r>
            <a:r>
              <a:rPr lang="ko-KR" altLang="en-US" sz="1600" dirty="0">
                <a:latin typeface="+mn-ea"/>
              </a:rPr>
              <a:t>개 원소 </a:t>
            </a:r>
            <a:r>
              <a:rPr lang="en-US" altLang="ko-KR" sz="1600" dirty="0">
                <a:latin typeface="+mn-ea"/>
              </a:rPr>
              <a:t>4, 8, 5, 1</a:t>
            </a:r>
            <a:r>
              <a:rPr lang="ko-KR" altLang="en-US" sz="1600" dirty="0">
                <a:latin typeface="+mn-ea"/>
              </a:rPr>
              <a:t>은 </a:t>
            </a:r>
            <a:r>
              <a:rPr lang="en-US" altLang="ko-KR" sz="1600" dirty="0">
                <a:latin typeface="+mn-ea"/>
              </a:rPr>
              <a:t>4</a:t>
            </a:r>
            <a:r>
              <a:rPr lang="ko-KR" altLang="en-US" sz="1600" dirty="0">
                <a:latin typeface="+mn-ea"/>
              </a:rPr>
              <a:t>번의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계산에 모두 포함됨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만약 이 입력을 이미지라고 생각하면 모서리에 있는 중요한 정보가 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맵으로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잘 전달되지 않을 가능성이 높음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반면 가운데 있는 정보는 두드러지게 표현됨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다음 그림을 보면 패딩을 하지 않을 경우 중앙부와 모서리 픽셀이 </a:t>
            </a:r>
            <a:r>
              <a:rPr lang="ko-KR" altLang="en-US" sz="1600" dirty="0" err="1">
                <a:latin typeface="+mn-ea"/>
              </a:rPr>
              <a:t>합성곱에</a:t>
            </a:r>
            <a:r>
              <a:rPr lang="ko-KR" altLang="en-US" sz="1600" dirty="0">
                <a:latin typeface="+mn-ea"/>
              </a:rPr>
              <a:t> 참여하는 비율은 크게 차이 남</a:t>
            </a:r>
            <a:r>
              <a:rPr lang="en-US" altLang="ko-KR" sz="1600" dirty="0">
                <a:latin typeface="+mn-ea"/>
              </a:rPr>
              <a:t>(4:1)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픽셀을 패딩 하면 이 차이는 크게 줄어듦</a:t>
            </a:r>
            <a:r>
              <a:rPr lang="en-US" altLang="ko-KR" sz="1600" dirty="0">
                <a:latin typeface="+mn-ea"/>
              </a:rPr>
              <a:t>(9:4)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만약 </a:t>
            </a:r>
            <a:r>
              <a:rPr lang="en-US" altLang="ko-KR" sz="1600" dirty="0"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픽셀을 패딩 하면 중앙부와 모서리 픽셀이 </a:t>
            </a:r>
            <a:r>
              <a:rPr lang="ko-KR" altLang="en-US" sz="1600" dirty="0" err="1">
                <a:latin typeface="+mn-ea"/>
              </a:rPr>
              <a:t>합성곱에</a:t>
            </a:r>
            <a:r>
              <a:rPr lang="ko-KR" altLang="en-US" sz="1600" dirty="0">
                <a:latin typeface="+mn-ea"/>
              </a:rPr>
              <a:t> 참여하는 비율이 동일해짐</a:t>
            </a:r>
            <a:r>
              <a:rPr lang="en-US" altLang="ko-KR" sz="1600" dirty="0">
                <a:latin typeface="+mn-ea"/>
              </a:rPr>
              <a:t>(1:1)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048AFC6-FBED-3269-1ADC-95609CBE6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683" y="4359388"/>
            <a:ext cx="1893718" cy="173452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6193448-A4DE-9D43-3FA1-55B027AE2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776" y="4094600"/>
            <a:ext cx="2574659" cy="2352343"/>
          </a:xfrm>
          <a:prstGeom prst="rect">
            <a:avLst/>
          </a:prstGeom>
        </p:spPr>
      </p:pic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9E0DC0F5-3D9E-0C9A-ABF5-588AE1A1475A}"/>
              </a:ext>
            </a:extLst>
          </p:cNvPr>
          <p:cNvCxnSpPr>
            <a:cxnSpLocks/>
          </p:cNvCxnSpPr>
          <p:nvPr/>
        </p:nvCxnSpPr>
        <p:spPr>
          <a:xfrm>
            <a:off x="2204581" y="4562235"/>
            <a:ext cx="10490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40DF589-8BDF-A77A-29BF-F415E57DB995}"/>
              </a:ext>
            </a:extLst>
          </p:cNvPr>
          <p:cNvSpPr txBox="1"/>
          <p:nvPr/>
        </p:nvSpPr>
        <p:spPr>
          <a:xfrm>
            <a:off x="1705171" y="4431430"/>
            <a:ext cx="3882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accent1"/>
                </a:solidFill>
              </a:rPr>
              <a:t>1</a:t>
            </a:r>
            <a:r>
              <a:rPr lang="ko-KR" altLang="en-US" sz="1100" dirty="0">
                <a:solidFill>
                  <a:schemeClr val="accent1"/>
                </a:solidFill>
              </a:rPr>
              <a:t>번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BD3747B2-E750-0663-0550-CC52D403ECD6}"/>
              </a:ext>
            </a:extLst>
          </p:cNvPr>
          <p:cNvCxnSpPr>
            <a:cxnSpLocks/>
          </p:cNvCxnSpPr>
          <p:nvPr/>
        </p:nvCxnSpPr>
        <p:spPr>
          <a:xfrm>
            <a:off x="2204581" y="5008129"/>
            <a:ext cx="10490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E7C0AAE-5872-04A6-840C-AAD47187353B}"/>
              </a:ext>
            </a:extLst>
          </p:cNvPr>
          <p:cNvSpPr txBox="1"/>
          <p:nvPr/>
        </p:nvSpPr>
        <p:spPr>
          <a:xfrm>
            <a:off x="1705171" y="4877324"/>
            <a:ext cx="3882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accent1"/>
                </a:solidFill>
              </a:rPr>
              <a:t>2</a:t>
            </a:r>
            <a:r>
              <a:rPr lang="ko-KR" altLang="en-US" sz="1100" dirty="0">
                <a:solidFill>
                  <a:schemeClr val="accent1"/>
                </a:solidFill>
              </a:rPr>
              <a:t>번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9B7EF2FA-2FA2-9251-DACC-BF2B642DDBCC}"/>
              </a:ext>
            </a:extLst>
          </p:cNvPr>
          <p:cNvCxnSpPr>
            <a:cxnSpLocks/>
          </p:cNvCxnSpPr>
          <p:nvPr/>
        </p:nvCxnSpPr>
        <p:spPr>
          <a:xfrm>
            <a:off x="2210404" y="5451466"/>
            <a:ext cx="15098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4B17B42-2B08-69A0-4280-334DF8833D4A}"/>
              </a:ext>
            </a:extLst>
          </p:cNvPr>
          <p:cNvSpPr txBox="1"/>
          <p:nvPr/>
        </p:nvSpPr>
        <p:spPr>
          <a:xfrm>
            <a:off x="1710994" y="5320661"/>
            <a:ext cx="3882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accent1"/>
                </a:solidFill>
              </a:rPr>
              <a:t>4</a:t>
            </a:r>
            <a:r>
              <a:rPr lang="ko-KR" altLang="en-US" sz="1100">
                <a:solidFill>
                  <a:schemeClr val="accent1"/>
                </a:solidFill>
              </a:rPr>
              <a:t>번</a:t>
            </a:r>
            <a:endParaRPr lang="ko-KR" altLang="en-US" sz="1100" dirty="0">
              <a:solidFill>
                <a:schemeClr val="accent1"/>
              </a:solidFill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1E370804-5065-1034-6317-ED12A1BAA3AB}"/>
              </a:ext>
            </a:extLst>
          </p:cNvPr>
          <p:cNvCxnSpPr>
            <a:cxnSpLocks/>
          </p:cNvCxnSpPr>
          <p:nvPr/>
        </p:nvCxnSpPr>
        <p:spPr>
          <a:xfrm>
            <a:off x="5544855" y="4669914"/>
            <a:ext cx="10490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032E233-2F38-C4CC-997B-AFBEE7B070B7}"/>
              </a:ext>
            </a:extLst>
          </p:cNvPr>
          <p:cNvSpPr txBox="1"/>
          <p:nvPr/>
        </p:nvSpPr>
        <p:spPr>
          <a:xfrm>
            <a:off x="5045445" y="4539109"/>
            <a:ext cx="3882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accent1"/>
                </a:solidFill>
              </a:rPr>
              <a:t>4</a:t>
            </a:r>
            <a:r>
              <a:rPr lang="ko-KR" altLang="en-US" sz="1100" dirty="0">
                <a:solidFill>
                  <a:schemeClr val="accent1"/>
                </a:solidFill>
              </a:rPr>
              <a:t>번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739D422-2192-5008-9984-B49F6658F41D}"/>
              </a:ext>
            </a:extLst>
          </p:cNvPr>
          <p:cNvCxnSpPr>
            <a:cxnSpLocks/>
          </p:cNvCxnSpPr>
          <p:nvPr/>
        </p:nvCxnSpPr>
        <p:spPr>
          <a:xfrm>
            <a:off x="5544855" y="5084493"/>
            <a:ext cx="10490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94A3E65-825B-71F5-43A3-0CE67C972807}"/>
              </a:ext>
            </a:extLst>
          </p:cNvPr>
          <p:cNvSpPr txBox="1"/>
          <p:nvPr/>
        </p:nvSpPr>
        <p:spPr>
          <a:xfrm>
            <a:off x="5045445" y="4953688"/>
            <a:ext cx="3882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accent1"/>
                </a:solidFill>
              </a:rPr>
              <a:t>6</a:t>
            </a:r>
            <a:r>
              <a:rPr lang="ko-KR" altLang="en-US" sz="1100" dirty="0">
                <a:solidFill>
                  <a:schemeClr val="accent1"/>
                </a:solidFill>
              </a:rPr>
              <a:t>번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A086A526-B933-A80C-806B-6A8376033B39}"/>
              </a:ext>
            </a:extLst>
          </p:cNvPr>
          <p:cNvCxnSpPr>
            <a:cxnSpLocks/>
          </p:cNvCxnSpPr>
          <p:nvPr/>
        </p:nvCxnSpPr>
        <p:spPr>
          <a:xfrm>
            <a:off x="5550678" y="5458937"/>
            <a:ext cx="14576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F5C3EDC-7E9A-B3E0-0F10-A2CDCDF2007A}"/>
              </a:ext>
            </a:extLst>
          </p:cNvPr>
          <p:cNvSpPr txBox="1"/>
          <p:nvPr/>
        </p:nvSpPr>
        <p:spPr>
          <a:xfrm>
            <a:off x="5051268" y="5328132"/>
            <a:ext cx="3882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accent1"/>
                </a:solidFill>
              </a:rPr>
              <a:t>9</a:t>
            </a:r>
            <a:r>
              <a:rPr lang="ko-KR" altLang="en-US" sz="1100" dirty="0">
                <a:solidFill>
                  <a:schemeClr val="accent1"/>
                </a:solidFill>
              </a:rPr>
              <a:t>번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9B5F62-6DE2-30A3-9642-F0B3FFAC4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16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1432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405171" y="1713531"/>
            <a:ext cx="25426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패딩과 </a:t>
            </a:r>
            <a:r>
              <a:rPr lang="ko-KR" altLang="en-US" sz="2000" dirty="0" err="1">
                <a:latin typeface="+mj-ea"/>
                <a:ea typeface="+mj-ea"/>
              </a:rPr>
              <a:t>스트라이드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769655" y="2327197"/>
            <a:ext cx="8055410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적절한 패딩은 이미지의 주변에 있는 정보를 잃어버리지 않도록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도와줌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일반적인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신경망에서는 세임 패딩이 많이 사용됨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케라스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Conv2D </a:t>
            </a:r>
            <a:r>
              <a:rPr lang="ko-KR" altLang="en-US" sz="1600" dirty="0">
                <a:latin typeface="+mn-ea"/>
              </a:rPr>
              <a:t>클래스에서는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padding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매개변수로 패딩을 지정할 수 있음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기본값은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‘valid’</a:t>
            </a:r>
            <a:r>
              <a:rPr lang="ko-KR" altLang="en-US" sz="1600" dirty="0">
                <a:latin typeface="+mn-ea"/>
              </a:rPr>
              <a:t>로 </a:t>
            </a:r>
            <a:r>
              <a:rPr lang="ko-KR" altLang="en-US" sz="1600" dirty="0" err="1">
                <a:latin typeface="+mn-ea"/>
              </a:rPr>
              <a:t>밸리드</a:t>
            </a:r>
            <a:r>
              <a:rPr lang="ko-KR" altLang="en-US" sz="1600" dirty="0">
                <a:latin typeface="+mn-ea"/>
              </a:rPr>
              <a:t> 패딩을 나타내며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세임 패딩을 사용하려면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‘same’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으로 지정함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F5B8B-65FB-BC0F-1BDE-152026749868}"/>
              </a:ext>
            </a:extLst>
          </p:cNvPr>
          <p:cNvSpPr txBox="1"/>
          <p:nvPr/>
        </p:nvSpPr>
        <p:spPr>
          <a:xfrm>
            <a:off x="769655" y="4136100"/>
            <a:ext cx="10184356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keras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layers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Conv2D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kernel_size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activation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b="0" dirty="0" err="1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relu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padding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'same'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506C74-856A-AEB6-5FA0-E2CF15C67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17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7031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92228" y="792868"/>
            <a:ext cx="25426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패딩과 </a:t>
            </a:r>
            <a:r>
              <a:rPr lang="ko-KR" altLang="en-US" sz="2000" dirty="0" err="1">
                <a:latin typeface="+mj-ea"/>
                <a:ea typeface="+mj-ea"/>
              </a:rPr>
              <a:t>스트라이드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556712" y="1406534"/>
            <a:ext cx="7231467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앞서 본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연산은 좌우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위아래로 한 </a:t>
            </a:r>
            <a:r>
              <a:rPr lang="ko-KR" altLang="en-US" sz="1600" dirty="0" err="1">
                <a:latin typeface="+mn-ea"/>
              </a:rPr>
              <a:t>칸씩</a:t>
            </a:r>
            <a:r>
              <a:rPr lang="ko-KR" altLang="en-US" sz="1600" dirty="0">
                <a:latin typeface="+mn-ea"/>
              </a:rPr>
              <a:t> 이동했음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하지만 두 </a:t>
            </a:r>
            <a:r>
              <a:rPr lang="ko-KR" altLang="en-US" sz="1600" dirty="0" err="1">
                <a:latin typeface="+mn-ea"/>
              </a:rPr>
              <a:t>칸씩</a:t>
            </a:r>
            <a:r>
              <a:rPr lang="ko-KR" altLang="en-US" sz="1600" dirty="0">
                <a:latin typeface="+mn-ea"/>
              </a:rPr>
              <a:t> 건너뛸 수도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이렇게 두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칸씩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이동하면 만들어지는 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맵의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크기는 더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작아짐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이런 이동의 크기를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스트라이드</a:t>
            </a:r>
            <a:r>
              <a:rPr lang="en-US" altLang="ko-KR" sz="1600" dirty="0">
                <a:latin typeface="+mn-ea"/>
              </a:rPr>
              <a:t>(Stride)</a:t>
            </a:r>
            <a:r>
              <a:rPr lang="ko-KR" altLang="en-US" sz="1600" dirty="0">
                <a:latin typeface="+mn-ea"/>
              </a:rPr>
              <a:t>라고 하며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기본으로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스트라이드는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1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즉 한 </a:t>
            </a:r>
            <a:r>
              <a:rPr lang="ko-KR" altLang="en-US" sz="1600" dirty="0" err="1">
                <a:latin typeface="+mn-ea"/>
              </a:rPr>
              <a:t>칸씩</a:t>
            </a:r>
            <a:r>
              <a:rPr lang="ko-KR" altLang="en-US" sz="1600" dirty="0">
                <a:latin typeface="+mn-ea"/>
              </a:rPr>
              <a:t> 이동하며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이 값이 </a:t>
            </a:r>
            <a:r>
              <a:rPr lang="ko-KR" altLang="en-US" sz="1600" dirty="0" err="1">
                <a:latin typeface="+mn-ea"/>
              </a:rPr>
              <a:t>케라스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Conv2D</a:t>
            </a:r>
            <a:r>
              <a:rPr lang="ko-KR" altLang="en-US" sz="1600" dirty="0">
                <a:latin typeface="+mn-ea"/>
              </a:rPr>
              <a:t>의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strides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매개변수의 기본값임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FD64A6-73FE-B042-43E7-1ADB21E96737}"/>
              </a:ext>
            </a:extLst>
          </p:cNvPr>
          <p:cNvSpPr txBox="1"/>
          <p:nvPr/>
        </p:nvSpPr>
        <p:spPr>
          <a:xfrm>
            <a:off x="556712" y="3491010"/>
            <a:ext cx="11305436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keras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layers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Conv2D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kernel_size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activation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b="0" dirty="0" err="1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relu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padding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'same'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strides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A57C5B-DBD9-7C0E-3CAC-EABA1803CDC1}"/>
              </a:ext>
            </a:extLst>
          </p:cNvPr>
          <p:cNvSpPr txBox="1"/>
          <p:nvPr/>
        </p:nvSpPr>
        <p:spPr>
          <a:xfrm>
            <a:off x="556712" y="3976457"/>
            <a:ext cx="11357596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strides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매개변수는 오른쪽으로 이동하는 크기와 아래쪽으로 이동하는 크기를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(1, 1)</a:t>
            </a:r>
            <a:r>
              <a:rPr lang="ko-KR" altLang="en-US" sz="1600" dirty="0">
                <a:latin typeface="+mn-ea"/>
              </a:rPr>
              <a:t>과 같이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튜플을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사용해 각각 지정할 수 있음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하지만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커널의 이동 크기를 가로세로 방향으로 다르게 지정하는 경우는 거의 없음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또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1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보다 큰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스트라이드를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사용하는 경우도 거의 없음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대부분 기본값을 그대로 사용하기 때문에 </a:t>
            </a:r>
            <a:r>
              <a:rPr lang="en-US" altLang="ko-KR" sz="1600" dirty="0">
                <a:latin typeface="+mn-ea"/>
              </a:rPr>
              <a:t>strides </a:t>
            </a:r>
            <a:r>
              <a:rPr lang="ko-KR" altLang="en-US" sz="1600" dirty="0">
                <a:latin typeface="+mn-ea"/>
              </a:rPr>
              <a:t>매개변수는 잘 사용하지 않음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50FF03-6230-D723-58CB-7DDED2D42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18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9313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92228" y="792868"/>
            <a:ext cx="2207656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풀링</a:t>
            </a:r>
            <a:r>
              <a:rPr lang="en-US" altLang="ko-KR" sz="2000" dirty="0">
                <a:latin typeface="+mj-ea"/>
                <a:ea typeface="+mj-ea"/>
              </a:rPr>
              <a:t>(Pooling)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556712" y="1343904"/>
            <a:ext cx="9801081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풀링은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층에서 만든 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맵의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가로세로 크기를 줄이는 역할을 수행</a:t>
            </a:r>
            <a:r>
              <a:rPr lang="ko-KR" altLang="en-US" sz="1600" dirty="0">
                <a:latin typeface="+mn-ea"/>
              </a:rPr>
              <a:t>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하지만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맵의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개수는 줄이지 않음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예를 들면 다음 그림 </a:t>
            </a:r>
            <a:r>
              <a:rPr lang="ko-KR" altLang="en-US" sz="1600" dirty="0" err="1">
                <a:latin typeface="+mn-ea"/>
              </a:rPr>
              <a:t>처럼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(2, 2, 3) </a:t>
            </a:r>
            <a:r>
              <a:rPr lang="ko-KR" altLang="en-US" sz="1600" dirty="0">
                <a:latin typeface="+mn-ea"/>
              </a:rPr>
              <a:t>크기의 특성 </a:t>
            </a:r>
            <a:r>
              <a:rPr lang="ko-KR" altLang="en-US" sz="1600" dirty="0" err="1">
                <a:latin typeface="+mn-ea"/>
              </a:rPr>
              <a:t>맵에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풀링을</a:t>
            </a:r>
            <a:r>
              <a:rPr lang="ko-KR" altLang="en-US" sz="1600" dirty="0">
                <a:latin typeface="+mn-ea"/>
              </a:rPr>
              <a:t> 적용하면 마지막 차원인 개수는 그대로 유지하고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너비와 높이만 줄어들어 </a:t>
            </a:r>
            <a:r>
              <a:rPr lang="en-US" altLang="ko-KR" sz="1600" dirty="0">
                <a:latin typeface="+mn-ea"/>
              </a:rPr>
              <a:t>(1, 1, 3) </a:t>
            </a:r>
            <a:r>
              <a:rPr lang="ko-KR" altLang="en-US" sz="1600" dirty="0">
                <a:latin typeface="+mn-ea"/>
              </a:rPr>
              <a:t>크기의 특성 </a:t>
            </a:r>
            <a:r>
              <a:rPr lang="ko-KR" altLang="en-US" sz="1600" dirty="0" err="1">
                <a:latin typeface="+mn-ea"/>
              </a:rPr>
              <a:t>맵이</a:t>
            </a:r>
            <a:r>
              <a:rPr lang="ko-KR" altLang="en-US" sz="1600" dirty="0">
                <a:latin typeface="+mn-ea"/>
              </a:rPr>
              <a:t> 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5D94DD-59D3-25EA-FF51-23FD2901DE21}"/>
              </a:ext>
            </a:extLst>
          </p:cNvPr>
          <p:cNvSpPr txBox="1"/>
          <p:nvPr/>
        </p:nvSpPr>
        <p:spPr>
          <a:xfrm>
            <a:off x="556712" y="6215876"/>
            <a:ext cx="7911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※ </a:t>
            </a:r>
            <a:r>
              <a:rPr lang="ko-KR" altLang="en-US" sz="1200" dirty="0"/>
              <a:t>여기서는 간단한 예를 위해 특성 </a:t>
            </a:r>
            <a:r>
              <a:rPr lang="ko-KR" altLang="en-US" sz="1200" dirty="0" err="1"/>
              <a:t>맵의</a:t>
            </a:r>
            <a:r>
              <a:rPr lang="ko-KR" altLang="en-US" sz="1200" dirty="0"/>
              <a:t> 값을 정수로 표현했지만 일반적으로 </a:t>
            </a:r>
            <a:r>
              <a:rPr lang="ko-KR" altLang="en-US" sz="1200" dirty="0">
                <a:solidFill>
                  <a:schemeClr val="accent1"/>
                </a:solidFill>
              </a:rPr>
              <a:t>특성 </a:t>
            </a:r>
            <a:r>
              <a:rPr lang="ko-KR" altLang="en-US" sz="1200" dirty="0" err="1">
                <a:solidFill>
                  <a:schemeClr val="accent1"/>
                </a:solidFill>
              </a:rPr>
              <a:t>맵에</a:t>
            </a:r>
            <a:r>
              <a:rPr lang="ko-KR" altLang="en-US" sz="1200" dirty="0">
                <a:solidFill>
                  <a:schemeClr val="accent1"/>
                </a:solidFill>
              </a:rPr>
              <a:t> 들어 있는 값은 </a:t>
            </a:r>
            <a:r>
              <a:rPr lang="ko-KR" altLang="en-US" sz="1200" dirty="0" err="1">
                <a:solidFill>
                  <a:schemeClr val="accent1"/>
                </a:solidFill>
              </a:rPr>
              <a:t>실수값임</a:t>
            </a:r>
            <a:endParaRPr lang="ko-KR" altLang="en-US" sz="1200" dirty="0">
              <a:solidFill>
                <a:schemeClr val="accent1"/>
              </a:solidFill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96F3D0DC-1949-1003-B33F-B56B60E0D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494" y="3005672"/>
            <a:ext cx="7233012" cy="3084347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2C28F7F-D830-90C8-5413-628E95611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19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0071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300313" y="962225"/>
            <a:ext cx="305404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en-US" altLang="ko-KR" sz="2000" dirty="0">
                <a:latin typeface="+mj-ea"/>
                <a:ea typeface="+mj-ea"/>
              </a:rPr>
              <a:t>(Convolution)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1755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561273" y="1590754"/>
            <a:ext cx="8303876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합성곱은</a:t>
            </a:r>
            <a:r>
              <a:rPr lang="ko-KR" altLang="en-US" sz="1600" dirty="0">
                <a:latin typeface="+mn-ea"/>
              </a:rPr>
              <a:t> 밀집층과 비슷하게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입력과 가중치를 곱하고 절편을 더하는 선형 계산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하지만 밀집층과 달리 각 </a:t>
            </a:r>
            <a:r>
              <a:rPr lang="ko-KR" altLang="en-US" sz="1600" dirty="0" err="1">
                <a:latin typeface="+mn-ea"/>
              </a:rPr>
              <a:t>합성곱은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입력 전체가 아니라 일부만 사용하여 선형 계산을 수행함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이전 장에서 사용한 밀집층에는 뉴런마다 입력 개수만큼의 가중치가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즉 모든 입력에 가중치를 곱함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FF8052FE-E04F-06FD-4FE8-60FD76D1B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837" y="3365356"/>
            <a:ext cx="7998645" cy="3127519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B8455F-4267-7F44-BB84-7E41019E3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2140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92228" y="792868"/>
            <a:ext cx="2207656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풀링</a:t>
            </a:r>
            <a:r>
              <a:rPr lang="en-US" altLang="ko-KR" sz="2000" dirty="0">
                <a:latin typeface="+mj-ea"/>
                <a:ea typeface="+mj-ea"/>
              </a:rPr>
              <a:t>(Pooling)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556712" y="1343904"/>
            <a:ext cx="8691803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풀링도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합성곱처럼</a:t>
            </a:r>
            <a:r>
              <a:rPr lang="ko-KR" altLang="en-US" sz="1600" dirty="0">
                <a:latin typeface="+mn-ea"/>
              </a:rPr>
              <a:t> 입력 위를 지나가면서 도장을 찍는데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위 그림에서는 </a:t>
            </a:r>
            <a:r>
              <a:rPr lang="en-US" altLang="ko-KR" sz="1600" dirty="0">
                <a:latin typeface="+mn-ea"/>
              </a:rPr>
              <a:t>(2, 2) </a:t>
            </a:r>
            <a:r>
              <a:rPr lang="ko-KR" altLang="en-US" sz="1600" dirty="0">
                <a:latin typeface="+mn-ea"/>
              </a:rPr>
              <a:t>크기로 </a:t>
            </a:r>
            <a:r>
              <a:rPr lang="ko-KR" altLang="en-US" sz="1600" dirty="0" err="1">
                <a:latin typeface="+mn-ea"/>
              </a:rPr>
              <a:t>풀링을</a:t>
            </a:r>
            <a:r>
              <a:rPr lang="ko-KR" altLang="en-US" sz="1600" dirty="0">
                <a:latin typeface="+mn-ea"/>
              </a:rPr>
              <a:t>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하지만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풀링에는 가중치가 없어서 </a:t>
            </a:r>
            <a:r>
              <a:rPr lang="ko-KR" altLang="en-US" sz="1600" dirty="0">
                <a:latin typeface="+mn-ea"/>
              </a:rPr>
              <a:t>도장을 찍은 영역에서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가장 큰 값</a:t>
            </a:r>
            <a:r>
              <a:rPr lang="ko-KR" altLang="en-US" sz="1600" dirty="0">
                <a:latin typeface="+mn-ea"/>
              </a:rPr>
              <a:t>을 고르거나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평균값</a:t>
            </a:r>
            <a:r>
              <a:rPr lang="ko-KR" altLang="en-US" sz="1600" dirty="0">
                <a:latin typeface="+mn-ea"/>
              </a:rPr>
              <a:t>을 계산함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이를 각각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최대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풀링</a:t>
            </a:r>
            <a:r>
              <a:rPr lang="en-US" altLang="ko-KR" sz="1600" dirty="0">
                <a:latin typeface="+mn-ea"/>
              </a:rPr>
              <a:t>(Max Pooling)</a:t>
            </a:r>
            <a:r>
              <a:rPr lang="ko-KR" altLang="en-US" sz="1600" dirty="0">
                <a:latin typeface="+mn-ea"/>
              </a:rPr>
              <a:t>과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평균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풀링</a:t>
            </a:r>
            <a:r>
              <a:rPr lang="en-US" altLang="ko-KR" sz="1600" dirty="0">
                <a:latin typeface="+mn-ea"/>
              </a:rPr>
              <a:t>(Average Pooling)</a:t>
            </a:r>
            <a:r>
              <a:rPr lang="ko-KR" altLang="en-US" sz="1600" dirty="0">
                <a:latin typeface="+mn-ea"/>
              </a:rPr>
              <a:t>이라고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풀링은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층과 뚜렷이 구분되기 때문에 </a:t>
            </a:r>
            <a:r>
              <a:rPr lang="ko-KR" altLang="en-US" sz="1600" dirty="0" err="1">
                <a:latin typeface="+mn-ea"/>
              </a:rPr>
              <a:t>풀링</a:t>
            </a:r>
            <a:r>
              <a:rPr lang="ko-KR" altLang="en-US" sz="1600" dirty="0">
                <a:latin typeface="+mn-ea"/>
              </a:rPr>
              <a:t> 층이라 부름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1E17159-911D-E4D8-AE2C-FDC929708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12" y="3025148"/>
            <a:ext cx="5424988" cy="330076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4CDF208-B779-4B67-7E36-9D05C751F038}"/>
              </a:ext>
            </a:extLst>
          </p:cNvPr>
          <p:cNvSpPr txBox="1"/>
          <p:nvPr/>
        </p:nvSpPr>
        <p:spPr>
          <a:xfrm>
            <a:off x="5660286" y="5679584"/>
            <a:ext cx="5739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※ </a:t>
            </a:r>
            <a:r>
              <a:rPr lang="ko-KR" altLang="en-US" sz="1200" dirty="0"/>
              <a:t>최대 </a:t>
            </a:r>
            <a:r>
              <a:rPr lang="ko-KR" altLang="en-US" sz="1200" dirty="0" err="1"/>
              <a:t>풀링은</a:t>
            </a:r>
            <a:r>
              <a:rPr lang="ko-KR" altLang="en-US" sz="1200" dirty="0"/>
              <a:t> 가장 큰 값을 고르기 때문에 첫 번째 </a:t>
            </a:r>
            <a:r>
              <a:rPr lang="en-US" altLang="ko-KR" sz="1200" dirty="0"/>
              <a:t>(2, 2) </a:t>
            </a:r>
            <a:r>
              <a:rPr lang="ko-KR" altLang="en-US" sz="1200" dirty="0"/>
              <a:t>영역에서 </a:t>
            </a:r>
            <a:r>
              <a:rPr lang="en-US" altLang="ko-KR" sz="1200" dirty="0"/>
              <a:t>9</a:t>
            </a:r>
            <a:r>
              <a:rPr lang="ko-KR" altLang="en-US" sz="1200" dirty="0"/>
              <a:t>를 고르고</a:t>
            </a:r>
            <a:br>
              <a:rPr lang="en-US" altLang="ko-KR" sz="1200" dirty="0"/>
            </a:br>
            <a:r>
              <a:rPr lang="en-US" altLang="ko-KR" sz="1200" dirty="0"/>
              <a:t>  </a:t>
            </a:r>
            <a:r>
              <a:rPr lang="ko-KR" altLang="en-US" sz="1200" dirty="0"/>
              <a:t>그 다음 </a:t>
            </a:r>
            <a:r>
              <a:rPr lang="en-US" altLang="ko-KR" sz="1200" dirty="0"/>
              <a:t>7, 8, 6</a:t>
            </a:r>
            <a:r>
              <a:rPr lang="ko-KR" altLang="en-US" sz="1200" dirty="0"/>
              <a:t>을 차례대로 골라 </a:t>
            </a:r>
            <a:r>
              <a:rPr lang="en-US" altLang="ko-KR" sz="1200" dirty="0"/>
              <a:t>(2, 2) </a:t>
            </a:r>
            <a:r>
              <a:rPr lang="ko-KR" altLang="en-US" sz="1200" dirty="0"/>
              <a:t>크기의 출력을 만들고</a:t>
            </a:r>
            <a:r>
              <a:rPr lang="en-US" altLang="ko-KR" sz="1200" dirty="0"/>
              <a:t>, </a:t>
            </a:r>
            <a:r>
              <a:rPr lang="ko-KR" altLang="en-US" sz="1200" dirty="0"/>
              <a:t>특성 </a:t>
            </a:r>
            <a:r>
              <a:rPr lang="ko-KR" altLang="en-US" sz="1200" dirty="0" err="1"/>
              <a:t>맵이</a:t>
            </a:r>
            <a:r>
              <a:rPr lang="ko-KR" altLang="en-US" sz="1200" dirty="0"/>
              <a:t> </a:t>
            </a:r>
            <a:br>
              <a:rPr lang="en-US" altLang="ko-KR" sz="1200" dirty="0"/>
            </a:br>
            <a:r>
              <a:rPr lang="en-US" altLang="ko-KR" sz="1200" dirty="0"/>
              <a:t>  </a:t>
            </a:r>
            <a:r>
              <a:rPr lang="ko-KR" altLang="en-US" sz="1200" dirty="0"/>
              <a:t>여러 개라면 동일한 작업을 반복함</a:t>
            </a: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00B2E8FB-8093-40FF-7683-E4775E28B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20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6575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579578" y="1529468"/>
            <a:ext cx="3373039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최대 </a:t>
            </a:r>
            <a:r>
              <a:rPr lang="ko-KR" altLang="en-US" sz="2000" dirty="0" err="1">
                <a:latin typeface="+mj-ea"/>
                <a:ea typeface="+mj-ea"/>
              </a:rPr>
              <a:t>풀링</a:t>
            </a:r>
            <a:r>
              <a:rPr lang="en-US" altLang="ko-KR" sz="2000" dirty="0">
                <a:latin typeface="+mj-ea"/>
                <a:ea typeface="+mj-ea"/>
              </a:rPr>
              <a:t>(Max Pooling)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944062" y="2080504"/>
            <a:ext cx="10488769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이전 그림에서 </a:t>
            </a:r>
            <a:r>
              <a:rPr lang="ko-KR" altLang="en-US" sz="1600" dirty="0" err="1">
                <a:latin typeface="+mn-ea"/>
              </a:rPr>
              <a:t>풀링</a:t>
            </a:r>
            <a:r>
              <a:rPr lang="ko-KR" altLang="en-US" sz="1600" dirty="0">
                <a:latin typeface="+mn-ea"/>
              </a:rPr>
              <a:t> 영역이 두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칸씩</a:t>
            </a:r>
            <a:r>
              <a:rPr lang="ko-KR" altLang="en-US" sz="1600" dirty="0">
                <a:latin typeface="+mn-ea"/>
              </a:rPr>
              <a:t> 이동한 반면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 err="1">
                <a:latin typeface="+mn-ea"/>
              </a:rPr>
              <a:t>합성곱에서는</a:t>
            </a:r>
            <a:r>
              <a:rPr lang="ko-KR" altLang="en-US" sz="1600" dirty="0">
                <a:latin typeface="+mn-ea"/>
              </a:rPr>
              <a:t> 커널이 한 </a:t>
            </a:r>
            <a:r>
              <a:rPr lang="ko-KR" altLang="en-US" sz="1600" dirty="0" err="1">
                <a:latin typeface="+mn-ea"/>
              </a:rPr>
              <a:t>칸씩</a:t>
            </a:r>
            <a:r>
              <a:rPr lang="ko-KR" altLang="en-US" sz="1600" dirty="0">
                <a:latin typeface="+mn-ea"/>
              </a:rPr>
              <a:t> 이동했기 때문에 겹치는 부분이 있었음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하지만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풀링에서는 겹치지 않고 이동함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따라서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풀링의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크기가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(2, 2)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이면 가로세로 두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칸씩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이동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즉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스트라이드가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2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풀링은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가중치가 없고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풀링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크기와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스트라이드가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같기 때문에 이해하기 쉬우며 패딩도 없음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케라스에서는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MaxPooling2D </a:t>
            </a:r>
            <a:r>
              <a:rPr lang="ko-KR" altLang="en-US" sz="1600" dirty="0">
                <a:latin typeface="+mn-ea"/>
              </a:rPr>
              <a:t>클래스로 </a:t>
            </a:r>
            <a:r>
              <a:rPr lang="ko-KR" altLang="en-US" sz="1600" dirty="0" err="1">
                <a:latin typeface="+mn-ea"/>
              </a:rPr>
              <a:t>풀링을</a:t>
            </a:r>
            <a:r>
              <a:rPr lang="ko-KR" altLang="en-US" sz="1600" dirty="0">
                <a:latin typeface="+mn-ea"/>
              </a:rPr>
              <a:t> 수행할 수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9796A-1CEE-7C9C-141E-F4721782DAA8}"/>
              </a:ext>
            </a:extLst>
          </p:cNvPr>
          <p:cNvSpPr txBox="1"/>
          <p:nvPr/>
        </p:nvSpPr>
        <p:spPr>
          <a:xfrm>
            <a:off x="944062" y="4574524"/>
            <a:ext cx="6115050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keras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layers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MaxPooling2D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62BF1C-5894-3F80-21C4-341F05EA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21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25363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55728" y="1092663"/>
            <a:ext cx="3373039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최대 </a:t>
            </a:r>
            <a:r>
              <a:rPr lang="ko-KR" altLang="en-US" sz="2000" dirty="0" err="1">
                <a:latin typeface="+mj-ea"/>
                <a:ea typeface="+mj-ea"/>
              </a:rPr>
              <a:t>풀링</a:t>
            </a:r>
            <a:r>
              <a:rPr lang="en-US" altLang="ko-KR" sz="2000" dirty="0">
                <a:latin typeface="+mj-ea"/>
                <a:ea typeface="+mj-ea"/>
              </a:rPr>
              <a:t>(Max Pooling)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620212" y="1643699"/>
            <a:ext cx="10685939" cy="30114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MaxPooling2D</a:t>
            </a:r>
            <a:r>
              <a:rPr lang="ko-KR" altLang="en-US" sz="1600" dirty="0">
                <a:latin typeface="+mn-ea"/>
              </a:rPr>
              <a:t>의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첫 번째 매개변수로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풀링의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크기를 지정함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대부분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풀링의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크기는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로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가로세로 크기를 절반으로 줄임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가로세로 방향의 </a:t>
            </a:r>
            <a:r>
              <a:rPr lang="ko-KR" altLang="en-US" sz="1600" dirty="0" err="1">
                <a:latin typeface="+mn-ea"/>
              </a:rPr>
              <a:t>풀링</a:t>
            </a:r>
            <a:r>
              <a:rPr lang="ko-KR" altLang="en-US" sz="1600" dirty="0">
                <a:latin typeface="+mn-ea"/>
              </a:rPr>
              <a:t> 크기를 다르게 하려면 첫 번째 매개변수를 정수의 </a:t>
            </a:r>
            <a:r>
              <a:rPr lang="ko-KR" altLang="en-US" sz="1600" dirty="0" err="1">
                <a:latin typeface="+mn-ea"/>
              </a:rPr>
              <a:t>튜플로</a:t>
            </a:r>
            <a:r>
              <a:rPr lang="ko-KR" altLang="en-US" sz="1600" dirty="0">
                <a:latin typeface="+mn-ea"/>
              </a:rPr>
              <a:t> 지정할 수 있지만 이런 경우는 거의 없음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층과 마찬가지로 </a:t>
            </a:r>
            <a:r>
              <a:rPr lang="en-US" altLang="ko-KR" sz="1600" dirty="0">
                <a:latin typeface="+mn-ea"/>
              </a:rPr>
              <a:t>strides</a:t>
            </a:r>
            <a:r>
              <a:rPr lang="ko-KR" altLang="en-US" sz="1600" dirty="0">
                <a:latin typeface="+mn-ea"/>
              </a:rPr>
              <a:t>와 </a:t>
            </a:r>
            <a:r>
              <a:rPr lang="en-US" altLang="ko-KR" sz="1600" dirty="0">
                <a:latin typeface="+mn-ea"/>
              </a:rPr>
              <a:t>padding </a:t>
            </a:r>
            <a:r>
              <a:rPr lang="ko-KR" altLang="en-US" sz="1600" dirty="0">
                <a:latin typeface="+mn-ea"/>
              </a:rPr>
              <a:t>매개변수를 제공함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strides</a:t>
            </a:r>
            <a:r>
              <a:rPr lang="ko-KR" altLang="en-US" sz="1600" dirty="0">
                <a:latin typeface="+mn-ea"/>
              </a:rPr>
              <a:t>의 기본값은 자동으로 </a:t>
            </a:r>
            <a:r>
              <a:rPr lang="ko-KR" altLang="en-US" sz="1600" dirty="0" err="1">
                <a:latin typeface="+mn-ea"/>
              </a:rPr>
              <a:t>풀링의</a:t>
            </a:r>
            <a:r>
              <a:rPr lang="ko-KR" altLang="en-US" sz="1600" dirty="0">
                <a:latin typeface="+mn-ea"/>
              </a:rPr>
              <a:t> 크기이므로 따로 지정할 필요가 없음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padding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의 기본값은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‘valid’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로 패딩을 하지 않음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앞서 언급한 대로 </a:t>
            </a:r>
            <a:r>
              <a:rPr lang="ko-KR" altLang="en-US" sz="1600" dirty="0" err="1">
                <a:latin typeface="+mn-ea"/>
              </a:rPr>
              <a:t>풀링은</a:t>
            </a:r>
            <a:r>
              <a:rPr lang="ko-KR" altLang="en-US" sz="1600" dirty="0">
                <a:latin typeface="+mn-ea"/>
              </a:rPr>
              <a:t> 패딩을 하지 않기 때문에 이 매개변수를 바꾸는 경우는 거의 없음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예를 들어 바로 이전에 쓴 최대 </a:t>
            </a:r>
            <a:r>
              <a:rPr lang="ko-KR" altLang="en-US" sz="1600" dirty="0" err="1">
                <a:latin typeface="+mn-ea"/>
              </a:rPr>
              <a:t>풀링과</a:t>
            </a:r>
            <a:r>
              <a:rPr lang="ko-KR" altLang="en-US" sz="1600" dirty="0">
                <a:latin typeface="+mn-ea"/>
              </a:rPr>
              <a:t> 같은 코드는 다음과 같음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9796A-1CEE-7C9C-141E-F4721782DAA8}"/>
              </a:ext>
            </a:extLst>
          </p:cNvPr>
          <p:cNvSpPr txBox="1"/>
          <p:nvPr/>
        </p:nvSpPr>
        <p:spPr>
          <a:xfrm>
            <a:off x="626146" y="5029635"/>
            <a:ext cx="7476038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keras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layers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MaxPooling2D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strides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padding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'valid'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27B69C6-A343-8FB5-0B95-9C768F77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22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3714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575142" y="1518547"/>
            <a:ext cx="39308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평균 </a:t>
            </a:r>
            <a:r>
              <a:rPr lang="ko-KR" altLang="en-US" sz="2000" dirty="0" err="1">
                <a:latin typeface="+mj-ea"/>
                <a:ea typeface="+mj-ea"/>
              </a:rPr>
              <a:t>풀링</a:t>
            </a:r>
            <a:r>
              <a:rPr lang="en-US" altLang="ko-KR" sz="2000" dirty="0">
                <a:latin typeface="+mj-ea"/>
                <a:ea typeface="+mj-ea"/>
              </a:rPr>
              <a:t>(Average Pooling)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 err="1">
                <a:latin typeface="+mj-ea"/>
                <a:ea typeface="+mj-ea"/>
              </a:rPr>
              <a:t>케라스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1108727" y="2207370"/>
            <a:ext cx="8731878" cy="2272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평균 </a:t>
            </a:r>
            <a:r>
              <a:rPr lang="ko-KR" altLang="en-US" sz="1600" dirty="0" err="1">
                <a:latin typeface="+mn-ea"/>
              </a:rPr>
              <a:t>풀링을</a:t>
            </a:r>
            <a:r>
              <a:rPr lang="ko-KR" altLang="en-US" sz="1600" dirty="0">
                <a:latin typeface="+mn-ea"/>
              </a:rPr>
              <a:t> 제공하는 클래스는 </a:t>
            </a:r>
            <a:r>
              <a:rPr lang="en-US" altLang="ko-KR" sz="1600" dirty="0">
                <a:latin typeface="+mn-ea"/>
              </a:rPr>
              <a:t>AveragePooling2D</a:t>
            </a:r>
            <a:r>
              <a:rPr lang="ko-KR" altLang="en-US" sz="1600" dirty="0">
                <a:latin typeface="+mn-ea"/>
              </a:rPr>
              <a:t>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최댓값 대신 평균을 계산하는 것만 빼면 </a:t>
            </a:r>
            <a:r>
              <a:rPr lang="en-US" altLang="ko-KR" sz="1600" dirty="0">
                <a:latin typeface="+mn-ea"/>
              </a:rPr>
              <a:t>MaxPooling2D</a:t>
            </a:r>
            <a:r>
              <a:rPr lang="ko-KR" altLang="en-US" sz="1600" dirty="0">
                <a:latin typeface="+mn-ea"/>
              </a:rPr>
              <a:t>와 동일하며 제공하는 매개변수도 같음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많은 경우 평균 풀링보다 최대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풀링을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많이 사용함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평균 </a:t>
            </a:r>
            <a:r>
              <a:rPr lang="ko-KR" altLang="en-US" sz="1600" dirty="0" err="1">
                <a:latin typeface="+mn-ea"/>
              </a:rPr>
              <a:t>풀링은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맵에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있는 중요한 정보를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평균하여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)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희석시킬 수 있기 때문임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중요한 점은 </a:t>
            </a:r>
            <a:r>
              <a:rPr lang="ko-KR" altLang="en-US" sz="1600" dirty="0" err="1">
                <a:latin typeface="+mn-ea"/>
              </a:rPr>
              <a:t>풀링은</a:t>
            </a:r>
            <a:r>
              <a:rPr lang="ko-KR" altLang="en-US" sz="1600" dirty="0">
                <a:latin typeface="+mn-ea"/>
              </a:rPr>
              <a:t> 가로세로 방향으로만 진행한다는 것임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맵의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개수는 변하지 않고 그대로임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7EB9E6-997F-D597-2806-CDD1FE33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23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0781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92228" y="785774"/>
            <a:ext cx="339868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ko-KR" altLang="en-US" sz="2000" dirty="0">
                <a:latin typeface="+mj-ea"/>
                <a:ea typeface="+mj-ea"/>
              </a:rPr>
              <a:t> 신경망의 전체 구조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661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신경망의 전체 구조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725813" y="1474597"/>
            <a:ext cx="9953366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신경망은 일렬로 늘어선 뉴런으로 표현하기 힘듦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층에서 사용할 커널의 크기는 </a:t>
            </a:r>
            <a:r>
              <a:rPr lang="en-US" altLang="ko-KR" sz="1600" dirty="0">
                <a:latin typeface="+mn-ea"/>
              </a:rPr>
              <a:t>(3, 3) </a:t>
            </a:r>
            <a:r>
              <a:rPr lang="ko-KR" altLang="en-US" sz="1600" dirty="0">
                <a:latin typeface="+mn-ea"/>
              </a:rPr>
              <a:t>크기이고 세임 패딩이므로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픽셀이 입력 데이터 주변에 추가되었음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이때 패딩은 </a:t>
            </a:r>
            <a:r>
              <a:rPr lang="ko-KR" altLang="en-US" sz="1600" dirty="0" err="1">
                <a:latin typeface="+mn-ea"/>
              </a:rPr>
              <a:t>텐서플로에서</a:t>
            </a:r>
            <a:r>
              <a:rPr lang="ko-KR" altLang="en-US" sz="1600" dirty="0">
                <a:latin typeface="+mn-ea"/>
              </a:rPr>
              <a:t> 자동으로 추가하므로 수동으로 입력에 어떤 작업을 추가할 필요가 없음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그 다음 패딩이 추가된 입력에서 </a:t>
            </a:r>
            <a:r>
              <a:rPr lang="ko-KR" altLang="en-US" sz="1600" dirty="0" err="1">
                <a:latin typeface="+mn-ea"/>
              </a:rPr>
              <a:t>합성곱이</a:t>
            </a:r>
            <a:r>
              <a:rPr lang="ko-KR" altLang="en-US" sz="1600" dirty="0">
                <a:latin typeface="+mn-ea"/>
              </a:rPr>
              <a:t> 수행됨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7BF3FB8-3D6D-C0B3-1964-CE387EE22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921" y="3131555"/>
            <a:ext cx="843915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41C1A5D-A833-CE04-DA65-9574EF369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24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28936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5E0479F-3F9A-7833-6EA9-F902B0A8E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445" y="4036027"/>
            <a:ext cx="6402257" cy="2456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92228" y="807754"/>
            <a:ext cx="339868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ko-KR" altLang="en-US" sz="2000" dirty="0">
                <a:latin typeface="+mj-ea"/>
                <a:ea typeface="+mj-ea"/>
              </a:rPr>
              <a:t> 신경망의 전체 구조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59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신경망의 전체 구조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694498" y="1418221"/>
            <a:ext cx="9280105" cy="2642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합성곱의</a:t>
            </a:r>
            <a:r>
              <a:rPr lang="ko-KR" altLang="en-US" sz="1600" dirty="0">
                <a:latin typeface="+mn-ea"/>
              </a:rPr>
              <a:t> 필터는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개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각각 </a:t>
            </a:r>
            <a:r>
              <a:rPr lang="en-US" altLang="ko-KR" sz="1600" dirty="0">
                <a:latin typeface="+mn-ea"/>
              </a:rPr>
              <a:t>(3, 3) </a:t>
            </a:r>
            <a:r>
              <a:rPr lang="ko-KR" altLang="en-US" sz="1600" dirty="0">
                <a:latin typeface="+mn-ea"/>
              </a:rPr>
              <a:t>크기 가중치를 가지고 있으며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필터마다 절편이 하나씩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밀집층의 뉴런과 마찬가지로 필터의 가중치는 각기 서로 다름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따로 언급하지 않는다면 </a:t>
            </a:r>
            <a:r>
              <a:rPr lang="ko-KR" altLang="en-US" sz="1600" dirty="0" err="1">
                <a:latin typeface="+mn-ea"/>
              </a:rPr>
              <a:t>합성곱의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스트라이드는</a:t>
            </a:r>
            <a:r>
              <a:rPr lang="ko-KR" altLang="en-US" sz="1600" dirty="0">
                <a:latin typeface="+mn-ea"/>
              </a:rPr>
              <a:t> 항상</a:t>
            </a:r>
            <a:r>
              <a:rPr lang="en-US" altLang="ko-KR" sz="1600" dirty="0">
                <a:latin typeface="+mn-ea"/>
              </a:rPr>
              <a:t> 1</a:t>
            </a:r>
            <a:r>
              <a:rPr lang="ko-KR" altLang="en-US" sz="1600" dirty="0">
                <a:latin typeface="+mn-ea"/>
              </a:rPr>
              <a:t>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따라서 만들어지는 특성 </a:t>
            </a:r>
            <a:r>
              <a:rPr lang="ko-KR" altLang="en-US" sz="1600" dirty="0" err="1">
                <a:latin typeface="+mn-ea"/>
              </a:rPr>
              <a:t>맵의</a:t>
            </a:r>
            <a:r>
              <a:rPr lang="ko-KR" altLang="en-US" sz="1600" dirty="0">
                <a:latin typeface="+mn-ea"/>
              </a:rPr>
              <a:t> 크기는 입력과 동일한 </a:t>
            </a:r>
            <a:r>
              <a:rPr lang="en-US" altLang="ko-KR" sz="1600" dirty="0">
                <a:latin typeface="+mn-ea"/>
              </a:rPr>
              <a:t>(4, 4)</a:t>
            </a:r>
            <a:r>
              <a:rPr lang="ko-KR" altLang="en-US" sz="1600" dirty="0">
                <a:latin typeface="+mn-ea"/>
              </a:rPr>
              <a:t>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개의 필터가 하나씩 </a:t>
            </a:r>
            <a:r>
              <a:rPr lang="ko-KR" altLang="en-US" sz="1600" dirty="0" err="1">
                <a:latin typeface="+mn-ea"/>
              </a:rPr>
              <a:t>합성곱의</a:t>
            </a:r>
            <a:r>
              <a:rPr lang="ko-KR" altLang="en-US" sz="1600" dirty="0">
                <a:latin typeface="+mn-ea"/>
              </a:rPr>
              <a:t> 출력을 만들고 이 출력이 합쳐져서 </a:t>
            </a:r>
            <a:r>
              <a:rPr lang="en-US" altLang="ko-KR" sz="1600" dirty="0">
                <a:latin typeface="+mn-ea"/>
              </a:rPr>
              <a:t>(4, 4, 3) </a:t>
            </a:r>
            <a:r>
              <a:rPr lang="ko-KR" altLang="en-US" sz="1600" dirty="0">
                <a:latin typeface="+mn-ea"/>
              </a:rPr>
              <a:t>크기의 특성 </a:t>
            </a:r>
            <a:r>
              <a:rPr lang="ko-KR" altLang="en-US" sz="1600" dirty="0" err="1">
                <a:latin typeface="+mn-ea"/>
              </a:rPr>
              <a:t>맵이</a:t>
            </a:r>
            <a:r>
              <a:rPr lang="ko-KR" altLang="en-US" sz="1600" dirty="0">
                <a:latin typeface="+mn-ea"/>
              </a:rPr>
              <a:t> 만들어짐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밀집층과 마찬가지로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층에서도 활성화 함수를 적용함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층은 활성화 함수로 </a:t>
            </a:r>
            <a:r>
              <a:rPr lang="ko-KR" altLang="en-US" sz="1600" dirty="0" err="1">
                <a:latin typeface="+mn-ea"/>
              </a:rPr>
              <a:t>렐루</a:t>
            </a:r>
            <a:r>
              <a:rPr lang="ko-KR" altLang="en-US" sz="1600" dirty="0">
                <a:latin typeface="+mn-ea"/>
              </a:rPr>
              <a:t> 함수를 많이 사용함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F33A33-02F0-E667-EC7C-DE58422F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25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1393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4C344A0B-23FF-E054-CFC4-E3EE9A9C9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008" y="3627058"/>
            <a:ext cx="7467983" cy="2865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300454" y="798300"/>
            <a:ext cx="339868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ko-KR" altLang="en-US" sz="2000" dirty="0">
                <a:latin typeface="+mj-ea"/>
                <a:ea typeface="+mj-ea"/>
              </a:rPr>
              <a:t> 신경망의 전체 구조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59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신경망의 전체 구조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802724" y="1408767"/>
            <a:ext cx="10586552" cy="2272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풀링</a:t>
            </a:r>
            <a:r>
              <a:rPr lang="ko-KR" altLang="en-US" sz="1600" dirty="0">
                <a:latin typeface="+mn-ea"/>
              </a:rPr>
              <a:t> 층은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층에서 만든 특성 </a:t>
            </a:r>
            <a:r>
              <a:rPr lang="ko-KR" altLang="en-US" sz="1600" dirty="0" err="1">
                <a:latin typeface="+mn-ea"/>
              </a:rPr>
              <a:t>맵의</a:t>
            </a:r>
            <a:r>
              <a:rPr lang="ko-KR" altLang="en-US" sz="1600" dirty="0">
                <a:latin typeface="+mn-ea"/>
              </a:rPr>
              <a:t> 가로세로 크기를 줄임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보통 </a:t>
            </a:r>
            <a:r>
              <a:rPr lang="en-US" altLang="ko-KR" sz="1600" dirty="0">
                <a:latin typeface="+mn-ea"/>
              </a:rPr>
              <a:t>(2,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2)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풀링을</a:t>
            </a:r>
            <a:r>
              <a:rPr lang="ko-KR" altLang="en-US" sz="1600" dirty="0">
                <a:latin typeface="+mn-ea"/>
              </a:rPr>
              <a:t> 사용해 절반으로 줄임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특성 </a:t>
            </a:r>
            <a:r>
              <a:rPr lang="ko-KR" altLang="en-US" sz="1600" dirty="0" err="1">
                <a:latin typeface="+mn-ea"/>
              </a:rPr>
              <a:t>맵의</a:t>
            </a:r>
            <a:r>
              <a:rPr lang="ko-KR" altLang="en-US" sz="1600" dirty="0">
                <a:latin typeface="+mn-ea"/>
              </a:rPr>
              <a:t> 개수는 변하지 않으므로 </a:t>
            </a:r>
            <a:r>
              <a:rPr lang="en-US" altLang="ko-KR" sz="1600" dirty="0">
                <a:latin typeface="+mn-ea"/>
              </a:rPr>
              <a:t>(4, 4, 3)</a:t>
            </a:r>
            <a:r>
              <a:rPr lang="ko-KR" altLang="en-US" sz="1600" dirty="0">
                <a:latin typeface="+mn-ea"/>
              </a:rPr>
              <a:t>에서 </a:t>
            </a:r>
            <a:r>
              <a:rPr lang="en-US" altLang="ko-KR" sz="1600" dirty="0">
                <a:latin typeface="+mn-ea"/>
              </a:rPr>
              <a:t>(2, 2, 3)</a:t>
            </a:r>
            <a:r>
              <a:rPr lang="ko-KR" altLang="en-US" sz="1600" dirty="0">
                <a:latin typeface="+mn-ea"/>
              </a:rPr>
              <a:t>으로 특성 맵 개수는 유지됨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풀링을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사용하는 이유는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합성곱에서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스트라이드를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크게 하여 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맵을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줄이는 것보다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풀링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층에서 크기를 줄이는 것이</a:t>
            </a:r>
            <a:br>
              <a:rPr lang="en-US" altLang="ko-KR" sz="1600" dirty="0">
                <a:solidFill>
                  <a:srgbClr val="69258A"/>
                </a:solidFill>
                <a:latin typeface="+mn-ea"/>
              </a:rPr>
            </a:b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경험적으로 더 나은 성능을 내기 때문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신경망은 이렇게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층에서 특성 </a:t>
            </a:r>
            <a:r>
              <a:rPr lang="ko-KR" altLang="en-US" sz="1600" dirty="0" err="1">
                <a:latin typeface="+mn-ea"/>
              </a:rPr>
              <a:t>맵을</a:t>
            </a:r>
            <a:r>
              <a:rPr lang="ko-KR" altLang="en-US" sz="1600" dirty="0">
                <a:latin typeface="+mn-ea"/>
              </a:rPr>
              <a:t> 생성하고 풀링에서 크기를 줄이는 구조가 쌍을 이룸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9D125A-CF11-57B9-A0AA-559FC8346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26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37173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361330" y="785774"/>
            <a:ext cx="339868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ko-KR" altLang="en-US" sz="2000" dirty="0">
                <a:latin typeface="+mj-ea"/>
                <a:ea typeface="+mj-ea"/>
              </a:rPr>
              <a:t> 신경망의 전체 구조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59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신경망의 전체 구조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863600" y="1396241"/>
            <a:ext cx="7040710" cy="2272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풀링을</a:t>
            </a:r>
            <a:r>
              <a:rPr lang="ko-KR" altLang="en-US" sz="1600" dirty="0">
                <a:latin typeface="+mn-ea"/>
              </a:rPr>
              <a:t> 거친 특성 </a:t>
            </a:r>
            <a:r>
              <a:rPr lang="ko-KR" altLang="en-US" sz="1600" dirty="0" err="1">
                <a:latin typeface="+mn-ea"/>
              </a:rPr>
              <a:t>맵의</a:t>
            </a:r>
            <a:r>
              <a:rPr lang="ko-KR" altLang="en-US" sz="1600" dirty="0">
                <a:latin typeface="+mn-ea"/>
              </a:rPr>
              <a:t> 크기는 절반으로 줄었기 때문에 </a:t>
            </a:r>
            <a:r>
              <a:rPr lang="en-US" altLang="ko-KR" sz="1600" dirty="0">
                <a:latin typeface="+mn-ea"/>
              </a:rPr>
              <a:t>(2, 2, 3)</a:t>
            </a:r>
            <a:r>
              <a:rPr lang="ko-KR" altLang="en-US" sz="1600" dirty="0">
                <a:latin typeface="+mn-ea"/>
              </a:rPr>
              <a:t>이 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밀집층인</a:t>
            </a:r>
            <a:r>
              <a:rPr lang="ko-KR" altLang="en-US" sz="1600" dirty="0">
                <a:latin typeface="+mn-ea"/>
              </a:rPr>
              <a:t> 출력층에 전달하려면 이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차원 배열을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차원으로 펼쳐야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 배열은 </a:t>
            </a:r>
            <a:r>
              <a:rPr lang="en-US" altLang="ko-KR" sz="1600" dirty="0">
                <a:latin typeface="+mn-ea"/>
              </a:rPr>
              <a:t>12</a:t>
            </a:r>
            <a:r>
              <a:rPr lang="ko-KR" altLang="en-US" sz="1600" dirty="0">
                <a:latin typeface="+mn-ea"/>
              </a:rPr>
              <a:t>개의 원소를 가진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차원 배열이고 출력층의 입력이 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출력층에는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개의 뉴런을 두었음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즉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개의 클래스를 분류하는 다중 분류 문제임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출력층에서 계산된 값은 </a:t>
            </a:r>
            <a:r>
              <a:rPr lang="ko-KR" altLang="en-US" sz="1600" dirty="0" err="1">
                <a:latin typeface="+mn-ea"/>
              </a:rPr>
              <a:t>소프트맥스</a:t>
            </a:r>
            <a:r>
              <a:rPr lang="ko-KR" altLang="en-US" sz="1600" dirty="0">
                <a:latin typeface="+mn-ea"/>
              </a:rPr>
              <a:t> 활성화 함수를 거쳐 최종 예측 확률이 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70E9DE-555F-C65D-9B87-5767ACB03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27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DDDB1236-247A-0479-8CA5-F9EE5D0D3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9298" y="3769883"/>
            <a:ext cx="6953403" cy="2668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91599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492853" y="798302"/>
            <a:ext cx="364234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컬러 이미지를 사용한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59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신경망의 전체 구조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995123" y="1408769"/>
            <a:ext cx="9711313" cy="2272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컬러 이미지는 </a:t>
            </a:r>
            <a:r>
              <a:rPr lang="en-US" altLang="ko-KR" sz="1600" dirty="0">
                <a:latin typeface="+mn-ea"/>
              </a:rPr>
              <a:t>RGB(</a:t>
            </a:r>
            <a:r>
              <a:rPr lang="ko-KR" altLang="en-US" sz="1600" dirty="0">
                <a:latin typeface="+mn-ea"/>
              </a:rPr>
              <a:t>빨강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초록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파랑</a:t>
            </a:r>
            <a:r>
              <a:rPr lang="en-US" altLang="ko-KR" sz="1600" dirty="0">
                <a:latin typeface="+mn-ea"/>
              </a:rPr>
              <a:t>) </a:t>
            </a:r>
            <a:r>
              <a:rPr lang="ko-KR" altLang="en-US" sz="1600" dirty="0">
                <a:latin typeface="+mn-ea"/>
              </a:rPr>
              <a:t>채널로 구성되어 있기 때문에 컴퓨터는 이를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차원 배열로 표시함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하나의 컬러 이미지는 너비와 높이 차원 외에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깊이 차원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또는 채널 차원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 있음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예를 들어 앞의 예제에서 입력이 </a:t>
            </a:r>
            <a:r>
              <a:rPr lang="en-US" altLang="ko-KR" sz="1600" dirty="0">
                <a:latin typeface="+mn-ea"/>
              </a:rPr>
              <a:t>(4, 4)</a:t>
            </a:r>
            <a:r>
              <a:rPr lang="ko-KR" altLang="en-US" sz="1600" dirty="0">
                <a:latin typeface="+mn-ea"/>
              </a:rPr>
              <a:t>가 아니라 </a:t>
            </a:r>
            <a:r>
              <a:rPr lang="en-US" altLang="ko-KR" sz="1600" dirty="0">
                <a:latin typeface="+mn-ea"/>
              </a:rPr>
              <a:t>(4, 4, 3)</a:t>
            </a:r>
            <a:r>
              <a:rPr lang="ko-KR" altLang="en-US" sz="1600" dirty="0">
                <a:latin typeface="+mn-ea"/>
              </a:rPr>
              <a:t>이 되는 것임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마지막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이 깊이 차원</a:t>
            </a:r>
            <a:r>
              <a:rPr lang="en-US" altLang="ko-KR" sz="1600" dirty="0">
                <a:latin typeface="+mn-ea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깊이가 있는 입력에서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합성곱을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수행하기 위해서는 필터의 커널 크기가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(3, 3)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 아니라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(3, 3, 3)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 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계산은 </a:t>
            </a:r>
            <a:r>
              <a:rPr lang="en-US" altLang="ko-KR" sz="1600" dirty="0">
                <a:latin typeface="+mn-ea"/>
              </a:rPr>
              <a:t>(3, 3, 3) </a:t>
            </a:r>
            <a:r>
              <a:rPr lang="ko-KR" altLang="en-US" sz="1600" dirty="0">
                <a:latin typeface="+mn-ea"/>
              </a:rPr>
              <a:t>영역에 해당하는 </a:t>
            </a:r>
            <a:r>
              <a:rPr lang="en-US" altLang="ko-KR" sz="1600" dirty="0">
                <a:latin typeface="+mn-ea"/>
              </a:rPr>
              <a:t>27</a:t>
            </a:r>
            <a:r>
              <a:rPr lang="ko-KR" altLang="en-US" sz="1600" dirty="0">
                <a:latin typeface="+mn-ea"/>
              </a:rPr>
              <a:t>개의 원소에 </a:t>
            </a:r>
            <a:r>
              <a:rPr lang="en-US" altLang="ko-KR" sz="1600" dirty="0">
                <a:latin typeface="+mn-ea"/>
              </a:rPr>
              <a:t>27</a:t>
            </a:r>
            <a:r>
              <a:rPr lang="ko-KR" altLang="en-US" sz="1600" dirty="0">
                <a:latin typeface="+mn-ea"/>
              </a:rPr>
              <a:t>개의 가중치를 곱하고 절편을 더하는 식이 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기본적으로 </a:t>
            </a:r>
            <a:r>
              <a:rPr lang="en-US" altLang="ko-KR" sz="1600" dirty="0"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차원 </a:t>
            </a:r>
            <a:r>
              <a:rPr lang="ko-KR" altLang="en-US" sz="1600" dirty="0" err="1">
                <a:latin typeface="+mn-ea"/>
              </a:rPr>
              <a:t>합성곱과</a:t>
            </a:r>
            <a:r>
              <a:rPr lang="ko-KR" altLang="en-US" sz="1600" dirty="0">
                <a:latin typeface="+mn-ea"/>
              </a:rPr>
              <a:t> 같지만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도장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필터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 입력의 깊이만큼 쑥 들어간다고 표현해 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4CB1210-BE57-26B6-3F9F-B25EA2870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3775" y="3782411"/>
            <a:ext cx="5124450" cy="271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2DB8CE7-A178-733D-1776-5B2FE31CF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28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60152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82065" y="948614"/>
            <a:ext cx="364234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컬러 이미지를 사용한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59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신경망의 전체 구조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383918" y="1721921"/>
            <a:ext cx="11740715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여기서 중요한 것은 입력이나 필터의 차원이 몇 개인지 상관없이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항상 출력은 하나의 값</a:t>
            </a:r>
            <a:r>
              <a:rPr lang="ko-KR" altLang="en-US" sz="1600" dirty="0">
                <a:latin typeface="+mn-ea"/>
              </a:rPr>
              <a:t>이라는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즉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맵에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있는 한 원소가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채워짐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케라스의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층은 항상 이렇게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차원 입력을 기대하는데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만약 흑백 이미지일 경우 깊이 차원이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1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인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3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차원 배열로 변환해 전달함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0A924863-21BF-909D-4099-79ED53059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801" y="2913918"/>
            <a:ext cx="5162397" cy="3115479"/>
          </a:xfrm>
          <a:prstGeom prst="rect">
            <a:avLst/>
          </a:prstGeom>
        </p:spPr>
      </p:pic>
      <p:sp>
        <p:nvSpPr>
          <p:cNvPr id="53" name="슬라이드 번호 개체 틀 52">
            <a:extLst>
              <a:ext uri="{FF2B5EF4-FFF2-40B4-BE49-F238E27FC236}">
                <a16:creationId xmlns:a16="http://schemas.microsoft.com/office/drawing/2014/main" id="{ECC3FFD4-594C-FB05-F5CB-AB967DB9F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29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2790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300313" y="811913"/>
            <a:ext cx="305404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en-US" altLang="ko-KR" sz="2000" dirty="0">
                <a:latin typeface="+mj-ea"/>
                <a:ea typeface="+mj-ea"/>
              </a:rPr>
              <a:t>(Convolution)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1755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endParaRPr lang="ko-KR" altLang="en-US" sz="3200" dirty="0"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7DE0ABC-C782-47DD-8974-A402A3EA8C1B}"/>
                  </a:ext>
                </a:extLst>
              </p:cNvPr>
              <p:cNvSpPr txBox="1"/>
              <p:nvPr/>
            </p:nvSpPr>
            <p:spPr>
              <a:xfrm>
                <a:off x="561273" y="1357892"/>
                <a:ext cx="11112337" cy="26421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인공 신경망은 처음에 가중치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~</m:t>
                    </m:r>
                    <m:sSub>
                      <m:sSub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sub>
                    </m:sSub>
                  </m:oMath>
                </a14:m>
                <a:r>
                  <a:rPr lang="ko-KR" altLang="en-US" sz="1600" dirty="0">
                    <a:latin typeface="+mn-ea"/>
                  </a:rPr>
                  <a:t>과 절편 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ko-KR" altLang="en-US" sz="1600" dirty="0">
                    <a:latin typeface="+mn-ea"/>
                  </a:rPr>
                  <a:t>를 랜덤하게 초기화한 다음 </a:t>
                </a:r>
                <a:r>
                  <a:rPr lang="ko-KR" altLang="en-US" sz="1600" dirty="0" err="1">
                    <a:latin typeface="+mn-ea"/>
                  </a:rPr>
                  <a:t>에포크를</a:t>
                </a:r>
                <a:r>
                  <a:rPr lang="ko-KR" altLang="en-US" sz="1600" dirty="0">
                    <a:latin typeface="+mn-ea"/>
                  </a:rPr>
                  <a:t> 반복하면서 </a:t>
                </a:r>
                <a:br>
                  <a:rPr lang="en-US" altLang="ko-KR" sz="1600" dirty="0">
                    <a:latin typeface="+mn-ea"/>
                  </a:rPr>
                </a:br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경사 </a:t>
                </a:r>
                <a:r>
                  <a:rPr lang="ko-KR" altLang="en-US" sz="1600" dirty="0" err="1">
                    <a:solidFill>
                      <a:srgbClr val="69258A"/>
                    </a:solidFill>
                    <a:latin typeface="+mn-ea"/>
                  </a:rPr>
                  <a:t>하강법</a:t>
                </a:r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 알고리즘을 사용하여 손실이 낮아지도록 최적의 가중치와 절편을 찾아가며 모델을 훈련함</a:t>
                </a:r>
                <a:endParaRPr lang="en-US" altLang="ko-KR" sz="1600" dirty="0">
                  <a:solidFill>
                    <a:srgbClr val="69258A"/>
                  </a:solidFill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예를 들어 밀집층에 뉴런이 </a:t>
                </a:r>
                <a:r>
                  <a:rPr lang="en-US" altLang="ko-KR" sz="1600" dirty="0">
                    <a:latin typeface="+mn-ea"/>
                  </a:rPr>
                  <a:t>3</a:t>
                </a:r>
                <a:r>
                  <a:rPr lang="ko-KR" altLang="en-US" sz="1600" dirty="0">
                    <a:latin typeface="+mn-ea"/>
                  </a:rPr>
                  <a:t>개 있다면 출력은 </a:t>
                </a:r>
                <a:r>
                  <a:rPr lang="en-US" altLang="ko-KR" sz="1600" dirty="0">
                    <a:latin typeface="+mn-ea"/>
                  </a:rPr>
                  <a:t>3</a:t>
                </a:r>
                <a:r>
                  <a:rPr lang="ko-KR" altLang="en-US" sz="1600" dirty="0">
                    <a:latin typeface="+mn-ea"/>
                  </a:rPr>
                  <a:t>개가 되며 입력 개수에 상관없이 동일함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패션 </a:t>
                </a:r>
                <a:r>
                  <a:rPr lang="en-US" altLang="ko-KR" sz="1600" dirty="0">
                    <a:latin typeface="+mn-ea"/>
                  </a:rPr>
                  <a:t>MNIST </a:t>
                </a:r>
                <a:r>
                  <a:rPr lang="ko-KR" altLang="en-US" sz="1600" dirty="0">
                    <a:latin typeface="+mn-ea"/>
                  </a:rPr>
                  <a:t>이미지에 있는 </a:t>
                </a:r>
                <a:r>
                  <a:rPr lang="en-US" altLang="ko-KR" sz="1600" dirty="0">
                    <a:latin typeface="+mn-ea"/>
                  </a:rPr>
                  <a:t>784</a:t>
                </a:r>
                <a:r>
                  <a:rPr lang="ko-KR" altLang="en-US" sz="1600" dirty="0">
                    <a:latin typeface="+mn-ea"/>
                  </a:rPr>
                  <a:t>개의 픽셀을 </a:t>
                </a:r>
                <a:r>
                  <a:rPr lang="ko-KR" altLang="en-US" sz="1600" dirty="0" err="1">
                    <a:latin typeface="+mn-ea"/>
                  </a:rPr>
                  <a:t>입력받는</a:t>
                </a:r>
                <a:r>
                  <a:rPr lang="ko-KR" altLang="en-US" sz="1600" dirty="0">
                    <a:latin typeface="+mn-ea"/>
                  </a:rPr>
                  <a:t> 은닉층의 뉴런 개수가 </a:t>
                </a:r>
                <a:r>
                  <a:rPr lang="en-US" altLang="ko-KR" sz="1600" dirty="0">
                    <a:latin typeface="+mn-ea"/>
                  </a:rPr>
                  <a:t>100</a:t>
                </a:r>
                <a:r>
                  <a:rPr lang="ko-KR" altLang="en-US" sz="1600" dirty="0">
                    <a:latin typeface="+mn-ea"/>
                  </a:rPr>
                  <a:t>개면 뉴런마다 하나씩 출력도 </a:t>
                </a:r>
                <a:r>
                  <a:rPr lang="en-US" altLang="ko-KR" sz="1600" dirty="0">
                    <a:latin typeface="+mn-ea"/>
                  </a:rPr>
                  <a:t>100</a:t>
                </a:r>
                <a:r>
                  <a:rPr lang="ko-KR" altLang="en-US" sz="1600" dirty="0">
                    <a:latin typeface="+mn-ea"/>
                  </a:rPr>
                  <a:t>개가 됨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 err="1">
                    <a:latin typeface="+mn-ea"/>
                  </a:rPr>
                  <a:t>합성곱은</a:t>
                </a:r>
                <a:r>
                  <a:rPr lang="ko-KR" altLang="en-US" sz="1600" dirty="0">
                    <a:latin typeface="+mn-ea"/>
                  </a:rPr>
                  <a:t> 밀집층의 계산과 조금 다름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입력 데이터 전체에 가중치를 적용하는 것이 아니라 일부에 가중치를 곱함</a:t>
                </a:r>
                <a:endParaRPr lang="en-US" altLang="ko-KR" sz="1600" dirty="0">
                  <a:solidFill>
                    <a:srgbClr val="69258A"/>
                  </a:solidFill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다음 그림과 이전의 </a:t>
                </a:r>
                <a:r>
                  <a:rPr lang="ko-KR" altLang="en-US" sz="1600" dirty="0" err="1">
                    <a:latin typeface="+mn-ea"/>
                  </a:rPr>
                  <a:t>밀집층</a:t>
                </a:r>
                <a:r>
                  <a:rPr lang="ko-KR" altLang="en-US" sz="1600" dirty="0">
                    <a:latin typeface="+mn-ea"/>
                  </a:rPr>
                  <a:t> 그림을 비교해 보면 이 뉴런이 </a:t>
                </a:r>
                <a:r>
                  <a:rPr lang="en-US" altLang="ko-KR" sz="1600" dirty="0">
                    <a:latin typeface="+mn-ea"/>
                  </a:rPr>
                  <a:t>3</a:t>
                </a:r>
                <a:r>
                  <a:rPr lang="ko-KR" altLang="en-US" sz="1600" dirty="0">
                    <a:latin typeface="+mn-ea"/>
                  </a:rPr>
                  <a:t>개의 가중치를 가진다고 가정함</a:t>
                </a:r>
                <a:endParaRPr lang="en-US" altLang="ko-KR" sz="1600" dirty="0">
                  <a:latin typeface="+mn-ea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7DE0ABC-C782-47DD-8974-A402A3EA8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273" y="1357892"/>
                <a:ext cx="11112337" cy="2642134"/>
              </a:xfrm>
              <a:prstGeom prst="rect">
                <a:avLst/>
              </a:prstGeom>
              <a:blipFill>
                <a:blip r:embed="rId2"/>
                <a:stretch>
                  <a:fillRect l="-219" b="-207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" name="그림 39">
            <a:extLst>
              <a:ext uri="{FF2B5EF4-FFF2-40B4-BE49-F238E27FC236}">
                <a16:creationId xmlns:a16="http://schemas.microsoft.com/office/drawing/2014/main" id="{4494F2B4-5EC2-6E74-DF2F-91FEE881C9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1036" y="4000026"/>
            <a:ext cx="5119713" cy="2450594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0BDD96-D7FC-2BB9-E314-0102FDA19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7995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82065" y="795106"/>
            <a:ext cx="364234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컬러 이미지를 사용한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59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신경망의 전체 구조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7DE0ABC-C782-47DD-8974-A402A3EA8C1B}"/>
                  </a:ext>
                </a:extLst>
              </p:cNvPr>
              <p:cNvSpPr txBox="1"/>
              <p:nvPr/>
            </p:nvSpPr>
            <p:spPr>
              <a:xfrm>
                <a:off x="383918" y="1468300"/>
                <a:ext cx="11123558" cy="19034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비슷한 경우로 </a:t>
                </a:r>
                <a:r>
                  <a:rPr lang="ko-KR" altLang="en-US" sz="1600" dirty="0" err="1">
                    <a:latin typeface="+mn-ea"/>
                  </a:rPr>
                  <a:t>합성곱</a:t>
                </a:r>
                <a:r>
                  <a:rPr lang="ko-KR" altLang="en-US" sz="1600" dirty="0">
                    <a:latin typeface="+mn-ea"/>
                  </a:rPr>
                  <a:t> 층</a:t>
                </a:r>
                <a:r>
                  <a:rPr lang="en-US" altLang="ko-KR" sz="1600" dirty="0">
                    <a:latin typeface="+mn-ea"/>
                  </a:rPr>
                  <a:t>-</a:t>
                </a:r>
                <a:r>
                  <a:rPr lang="ko-KR" altLang="en-US" sz="1600" dirty="0" err="1">
                    <a:latin typeface="+mn-ea"/>
                  </a:rPr>
                  <a:t>풀링</a:t>
                </a:r>
                <a:r>
                  <a:rPr lang="ko-KR" altLang="en-US" sz="1600" dirty="0">
                    <a:latin typeface="+mn-ea"/>
                  </a:rPr>
                  <a:t> 층 다음에 다시 또 </a:t>
                </a:r>
                <a:r>
                  <a:rPr lang="ko-KR" altLang="en-US" sz="1600" dirty="0" err="1">
                    <a:latin typeface="+mn-ea"/>
                  </a:rPr>
                  <a:t>합성곱</a:t>
                </a:r>
                <a:r>
                  <a:rPr lang="ko-KR" altLang="en-US" sz="1600" dirty="0">
                    <a:latin typeface="+mn-ea"/>
                  </a:rPr>
                  <a:t> 층이 올 때가 있음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예를 들어 첫 번째 </a:t>
                </a:r>
                <a:r>
                  <a:rPr lang="ko-KR" altLang="en-US" sz="1600" dirty="0" err="1">
                    <a:latin typeface="+mn-ea"/>
                  </a:rPr>
                  <a:t>합성곱</a:t>
                </a:r>
                <a:r>
                  <a:rPr lang="ko-KR" altLang="en-US" sz="1600" dirty="0">
                    <a:latin typeface="+mn-ea"/>
                  </a:rPr>
                  <a:t> 층의 필터 개수가 </a:t>
                </a:r>
                <a:r>
                  <a:rPr lang="en-US" altLang="ko-KR" sz="1600" dirty="0">
                    <a:latin typeface="+mn-ea"/>
                  </a:rPr>
                  <a:t>5</a:t>
                </a:r>
                <a:r>
                  <a:rPr lang="ko-KR" altLang="en-US" sz="1600" dirty="0">
                    <a:latin typeface="+mn-ea"/>
                  </a:rPr>
                  <a:t>개라고 가정하여 첫 번째 </a:t>
                </a:r>
                <a:r>
                  <a:rPr lang="ko-KR" altLang="en-US" sz="1600" dirty="0" err="1">
                    <a:latin typeface="+mn-ea"/>
                  </a:rPr>
                  <a:t>풀링</a:t>
                </a:r>
                <a:r>
                  <a:rPr lang="ko-KR" altLang="en-US" sz="1600" dirty="0">
                    <a:latin typeface="+mn-ea"/>
                  </a:rPr>
                  <a:t> 층을 통과한 특성 </a:t>
                </a:r>
                <a:r>
                  <a:rPr lang="ko-KR" altLang="en-US" sz="1600" dirty="0" err="1">
                    <a:latin typeface="+mn-ea"/>
                  </a:rPr>
                  <a:t>맵의</a:t>
                </a:r>
                <a:r>
                  <a:rPr lang="ko-KR" altLang="en-US" sz="1600" dirty="0">
                    <a:latin typeface="+mn-ea"/>
                  </a:rPr>
                  <a:t> 크기가 </a:t>
                </a:r>
                <a:r>
                  <a:rPr lang="en-US" altLang="ko-KR" sz="1600" dirty="0">
                    <a:latin typeface="+mn-ea"/>
                  </a:rPr>
                  <a:t>(4, 4, 5)</a:t>
                </a:r>
                <a:r>
                  <a:rPr lang="ko-KR" altLang="en-US" sz="1600" dirty="0">
                    <a:latin typeface="+mn-ea"/>
                  </a:rPr>
                  <a:t>라고 가정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두 번째 </a:t>
                </a:r>
                <a:r>
                  <a:rPr lang="ko-KR" altLang="en-US" sz="1600" dirty="0" err="1">
                    <a:latin typeface="+mn-ea"/>
                  </a:rPr>
                  <a:t>합성곱</a:t>
                </a:r>
                <a:r>
                  <a:rPr lang="ko-KR" altLang="en-US" sz="1600" dirty="0">
                    <a:latin typeface="+mn-ea"/>
                  </a:rPr>
                  <a:t> 층에서 필터의 너비와 높이가 각각 </a:t>
                </a:r>
                <a:r>
                  <a:rPr lang="en-US" altLang="ko-KR" sz="1600" dirty="0">
                    <a:latin typeface="+mn-ea"/>
                  </a:rPr>
                  <a:t>3</a:t>
                </a:r>
                <a:r>
                  <a:rPr lang="ko-KR" altLang="en-US" sz="1600" dirty="0">
                    <a:latin typeface="+mn-ea"/>
                  </a:rPr>
                  <a:t>이라면 이 필터의 커널 크기는 </a:t>
                </a:r>
                <a:r>
                  <a:rPr lang="en-US" altLang="ko-KR" sz="1600" dirty="0">
                    <a:latin typeface="+mn-ea"/>
                  </a:rPr>
                  <a:t>(3, 3, 5)</a:t>
                </a:r>
                <a:r>
                  <a:rPr lang="ko-KR" altLang="en-US" sz="1600" dirty="0">
                    <a:latin typeface="+mn-ea"/>
                  </a:rPr>
                  <a:t>가 됨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왜냐하면 </a:t>
                </a:r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입력의 깊이와 필터의 깊이는 같아야 하기 때문</a:t>
                </a:r>
                <a:endParaRPr lang="en-US" altLang="ko-KR" sz="1600" dirty="0">
                  <a:solidFill>
                    <a:srgbClr val="69258A"/>
                  </a:solidFill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다음 그림처럼 </a:t>
                </a:r>
                <a:r>
                  <a:rPr lang="en-US" altLang="ko-KR" sz="1600" dirty="0">
                    <a:latin typeface="+mn-ea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×3×5=45</m:t>
                    </m:r>
                  </m:oMath>
                </a14:m>
                <a:r>
                  <a:rPr lang="ko-KR" altLang="en-US" sz="1600" dirty="0">
                    <a:latin typeface="+mn-ea"/>
                  </a:rPr>
                  <a:t>개의 가중치를 곱하고 절편을 더한</a:t>
                </a:r>
                <a:r>
                  <a:rPr lang="en-US" altLang="ko-KR" sz="1600" dirty="0">
                    <a:latin typeface="+mn-ea"/>
                  </a:rPr>
                  <a:t>) </a:t>
                </a:r>
                <a:r>
                  <a:rPr lang="ko-KR" altLang="en-US" sz="1600" dirty="0">
                    <a:latin typeface="+mn-ea"/>
                  </a:rPr>
                  <a:t>이 </a:t>
                </a:r>
                <a:r>
                  <a:rPr lang="ko-KR" altLang="en-US" sz="1600" dirty="0" err="1">
                    <a:latin typeface="+mn-ea"/>
                  </a:rPr>
                  <a:t>합성곱의</a:t>
                </a:r>
                <a:r>
                  <a:rPr lang="ko-KR" altLang="en-US" sz="1600" dirty="0">
                    <a:latin typeface="+mn-ea"/>
                  </a:rPr>
                  <a:t> 결과는 </a:t>
                </a:r>
                <a:r>
                  <a:rPr lang="en-US" altLang="ko-KR" sz="1600" dirty="0">
                    <a:latin typeface="+mn-ea"/>
                  </a:rPr>
                  <a:t>1</a:t>
                </a:r>
                <a:r>
                  <a:rPr lang="ko-KR" altLang="en-US" sz="1600" dirty="0">
                    <a:latin typeface="+mn-ea"/>
                  </a:rPr>
                  <a:t>개의 출력을 만듦</a:t>
                </a:r>
                <a:endParaRPr lang="en-US" altLang="ko-KR" sz="1600" dirty="0">
                  <a:latin typeface="+mn-ea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7DE0ABC-C782-47DD-8974-A402A3EA8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918" y="1468300"/>
                <a:ext cx="11123558" cy="1903470"/>
              </a:xfrm>
              <a:prstGeom prst="rect">
                <a:avLst/>
              </a:prstGeom>
              <a:blipFill>
                <a:blip r:embed="rId2"/>
                <a:stretch>
                  <a:fillRect l="-219" b="-32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F7D8B356-77E8-141E-4987-06AA21B27F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2911676" y="3486231"/>
            <a:ext cx="5080649" cy="2936219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2A55E5-F32E-2C8C-5E6C-C68987C59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30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38347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617890" y="1789599"/>
            <a:ext cx="364234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컬러 이미지를 사용한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59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신경망의 전체 구조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919743" y="2462793"/>
            <a:ext cx="10352514" cy="2272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두 번째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층의 필터 개수가 </a:t>
            </a:r>
            <a:r>
              <a:rPr lang="en-US" altLang="ko-KR" sz="1600" dirty="0">
                <a:latin typeface="+mn-ea"/>
              </a:rPr>
              <a:t>10</a:t>
            </a:r>
            <a:r>
              <a:rPr lang="ko-KR" altLang="en-US" sz="1600" dirty="0">
                <a:latin typeface="+mn-ea"/>
              </a:rPr>
              <a:t>개라면 만들어진 특성 </a:t>
            </a:r>
            <a:r>
              <a:rPr lang="ko-KR" altLang="en-US" sz="1600" dirty="0" err="1">
                <a:latin typeface="+mn-ea"/>
              </a:rPr>
              <a:t>맵의</a:t>
            </a:r>
            <a:r>
              <a:rPr lang="ko-KR" altLang="en-US" sz="1600" dirty="0">
                <a:latin typeface="+mn-ea"/>
              </a:rPr>
              <a:t> 크기는 </a:t>
            </a:r>
            <a:r>
              <a:rPr lang="en-US" altLang="ko-KR" sz="1600" dirty="0">
                <a:latin typeface="+mn-ea"/>
              </a:rPr>
              <a:t>(2, 2, 10)</a:t>
            </a:r>
            <a:r>
              <a:rPr lang="ko-KR" altLang="en-US" sz="1600" dirty="0">
                <a:latin typeface="+mn-ea"/>
              </a:rPr>
              <a:t>이 될 것임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이렇게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신경망은 너비와 높이는 점점 줄어들고 깊이는 점점 깊어지는 것이 특징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마지막에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출력층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전에 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맵을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모두 펼쳐서 밀집층의 입력으로 사용함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신경망에서 필터</a:t>
            </a:r>
            <a:r>
              <a:rPr lang="ko-KR" altLang="en-US" sz="1600" dirty="0">
                <a:latin typeface="+mn-ea"/>
              </a:rPr>
              <a:t>는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이미지에 있는 어떤 특징을 찾는다고 생각</a:t>
            </a:r>
            <a:r>
              <a:rPr lang="ko-KR" altLang="en-US" sz="1600" dirty="0">
                <a:latin typeface="+mn-ea"/>
              </a:rPr>
              <a:t>할 수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처음에는 간단한 기본적인 특징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직선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곡선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등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을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찾고 층이 깊어질수록 다양하고 구체적인 특징을 감지</a:t>
            </a:r>
            <a:r>
              <a:rPr lang="ko-KR" altLang="en-US" sz="1600" dirty="0">
                <a:latin typeface="+mn-ea"/>
              </a:rPr>
              <a:t>할 수 있도록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너비와 높이 차원을 점점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줄여나감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F1B1E8-0138-8D95-8320-CE6EB79FD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31</a:t>
            </a:r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54883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6DD0C1A-7EC1-4B4C-B7B7-9BE87DB5ABBC}"/>
              </a:ext>
            </a:extLst>
          </p:cNvPr>
          <p:cNvSpPr txBox="1"/>
          <p:nvPr/>
        </p:nvSpPr>
        <p:spPr>
          <a:xfrm>
            <a:off x="4087277" y="2151727"/>
            <a:ext cx="401744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>
                <a:solidFill>
                  <a:srgbClr val="69258A"/>
                </a:solidFill>
                <a:latin typeface="+mj-ea"/>
                <a:ea typeface="+mj-ea"/>
              </a:rPr>
              <a:t>THANK</a:t>
            </a:r>
          </a:p>
          <a:p>
            <a:pPr algn="ctr"/>
            <a:r>
              <a:rPr lang="en-US" altLang="ko-KR" sz="8000">
                <a:solidFill>
                  <a:srgbClr val="69258A"/>
                </a:solidFill>
                <a:latin typeface="+mj-ea"/>
                <a:ea typeface="+mj-ea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899949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300313" y="811913"/>
            <a:ext cx="305404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en-US" altLang="ko-KR" sz="2000" dirty="0">
                <a:latin typeface="+mj-ea"/>
                <a:ea typeface="+mj-ea"/>
              </a:rPr>
              <a:t>(Convolution)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1755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endParaRPr lang="ko-KR" altLang="en-US" sz="3200" dirty="0"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7DE0ABC-C782-47DD-8974-A402A3EA8C1B}"/>
                  </a:ext>
                </a:extLst>
              </p:cNvPr>
              <p:cNvSpPr txBox="1"/>
              <p:nvPr/>
            </p:nvSpPr>
            <p:spPr>
              <a:xfrm>
                <a:off x="561273" y="1357892"/>
                <a:ext cx="9966190" cy="19034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가중치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~</m:t>
                    </m:r>
                    <m:sSub>
                      <m:sSub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ko-KR" altLang="en-US" sz="1600" dirty="0">
                    <a:latin typeface="+mn-ea"/>
                  </a:rPr>
                  <a:t>이 입력의 처음 </a:t>
                </a:r>
                <a:r>
                  <a:rPr lang="en-US" altLang="ko-KR" sz="1600" dirty="0">
                    <a:latin typeface="+mn-ea"/>
                  </a:rPr>
                  <a:t>3</a:t>
                </a:r>
                <a:r>
                  <a:rPr lang="ko-KR" altLang="en-US" sz="1600" dirty="0">
                    <a:latin typeface="+mn-ea"/>
                  </a:rPr>
                  <a:t>개 특성과 곱해져 </a:t>
                </a:r>
                <a:r>
                  <a:rPr lang="en-US" altLang="ko-KR" sz="1600" dirty="0">
                    <a:latin typeface="+mn-ea"/>
                  </a:rPr>
                  <a:t>1</a:t>
                </a:r>
                <a:r>
                  <a:rPr lang="ko-KR" altLang="en-US" sz="1600" dirty="0">
                    <a:latin typeface="+mn-ea"/>
                  </a:rPr>
                  <a:t>개의 출력을 만듦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이 뉴런이 한 칸 아래로 이동해 두번째부터 네 번째 특성과 곱해져 새로운 출력을 만듦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여기에서 중요한 것은 첫 번째 </a:t>
                </a:r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합성곱에 사용된 가중치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smtClean="0">
                            <a:solidFill>
                              <a:srgbClr val="69258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solidFill>
                              <a:srgbClr val="69258A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1600" b="0" i="1" smtClean="0">
                            <a:solidFill>
                              <a:srgbClr val="69258A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1600" b="0" i="1" smtClean="0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~</m:t>
                    </m:r>
                    <m:sSub>
                      <m:sSubPr>
                        <m:ctrlPr>
                          <a:rPr lang="en-US" altLang="ko-KR" sz="1600" b="0" i="1" smtClean="0">
                            <a:solidFill>
                              <a:srgbClr val="69258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solidFill>
                              <a:srgbClr val="69258A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1600" b="0" i="1" smtClean="0">
                            <a:solidFill>
                              <a:srgbClr val="69258A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과 절편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solidFill>
                          <a:srgbClr val="69258A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가 두 번째 </a:t>
                </a:r>
                <a:r>
                  <a:rPr lang="ko-KR" altLang="en-US" sz="1600" dirty="0" err="1">
                    <a:solidFill>
                      <a:srgbClr val="69258A"/>
                    </a:solidFill>
                    <a:latin typeface="+mn-ea"/>
                  </a:rPr>
                  <a:t>합성곱에도</a:t>
                </a:r>
                <a:r>
                  <a:rPr lang="ko-KR" altLang="en-US" sz="1600" dirty="0">
                    <a:solidFill>
                      <a:srgbClr val="69258A"/>
                    </a:solidFill>
                    <a:latin typeface="+mn-ea"/>
                  </a:rPr>
                  <a:t> 동일하게 사용됨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이렇게 한 </a:t>
                </a:r>
                <a:r>
                  <a:rPr lang="ko-KR" altLang="en-US" sz="1600" dirty="0" err="1">
                    <a:latin typeface="+mn-ea"/>
                  </a:rPr>
                  <a:t>칸씩</a:t>
                </a:r>
                <a:r>
                  <a:rPr lang="ko-KR" altLang="en-US" sz="1600" dirty="0">
                    <a:latin typeface="+mn-ea"/>
                  </a:rPr>
                  <a:t> 아래로 이동하면서 출력을 만드는 것이 </a:t>
                </a:r>
                <a:r>
                  <a:rPr lang="ko-KR" altLang="en-US" sz="1600" dirty="0" err="1">
                    <a:latin typeface="+mn-ea"/>
                  </a:rPr>
                  <a:t>합성곱임</a:t>
                </a:r>
                <a:endParaRPr lang="en-US" altLang="ko-KR" sz="16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600" dirty="0">
                    <a:latin typeface="+mn-ea"/>
                  </a:rPr>
                  <a:t>여기에서는 이 뉴런의 가중치가 </a:t>
                </a:r>
                <a:r>
                  <a:rPr lang="en-US" altLang="ko-KR" sz="1600" dirty="0">
                    <a:latin typeface="+mn-ea"/>
                  </a:rPr>
                  <a:t>3</a:t>
                </a:r>
                <a:r>
                  <a:rPr lang="ko-KR" altLang="en-US" sz="1600" dirty="0">
                    <a:latin typeface="+mn-ea"/>
                  </a:rPr>
                  <a:t>개이기 때문에 모두 </a:t>
                </a:r>
                <a:r>
                  <a:rPr lang="en-US" altLang="ko-KR" sz="1600" dirty="0">
                    <a:latin typeface="+mn-ea"/>
                  </a:rPr>
                  <a:t>8</a:t>
                </a:r>
                <a:r>
                  <a:rPr lang="ko-KR" altLang="en-US" sz="1600" dirty="0">
                    <a:latin typeface="+mn-ea"/>
                  </a:rPr>
                  <a:t>개의 출력이 만들어 짐</a:t>
                </a:r>
                <a:endParaRPr lang="en-US" altLang="ko-KR" sz="1600" dirty="0">
                  <a:latin typeface="+mn-ea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7DE0ABC-C782-47DD-8974-A402A3EA8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273" y="1357892"/>
                <a:ext cx="9966190" cy="1903470"/>
              </a:xfrm>
              <a:prstGeom prst="rect">
                <a:avLst/>
              </a:prstGeom>
              <a:blipFill>
                <a:blip r:embed="rId2"/>
                <a:stretch>
                  <a:fillRect l="-245" b="-32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6" name="그림 35">
            <a:extLst>
              <a:ext uri="{FF2B5EF4-FFF2-40B4-BE49-F238E27FC236}">
                <a16:creationId xmlns:a16="http://schemas.microsoft.com/office/drawing/2014/main" id="{506E32C9-C66B-4E21-5213-C2DD8B80B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091" y="3479924"/>
            <a:ext cx="5736351" cy="2754498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7658E86B-F47D-4ABA-677C-BC1D6F0D9E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907" y="3429000"/>
            <a:ext cx="3599138" cy="2754498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A4961B1-ABF3-933B-E3F2-A5A69814F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4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3445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317500" y="997779"/>
            <a:ext cx="305404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en-US" altLang="ko-KR" sz="2000" dirty="0">
                <a:latin typeface="+mj-ea"/>
                <a:ea typeface="+mj-ea"/>
              </a:rPr>
              <a:t>(Convolution)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1755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698849" y="1820251"/>
            <a:ext cx="10043134" cy="30114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이전에 그렸던 신경망 층의 그림은 뉴런이 길게 늘어서 있고 서로 조밀하게 연결되어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그런데 </a:t>
            </a:r>
            <a:r>
              <a:rPr lang="ko-KR" altLang="en-US" sz="1600" dirty="0" err="1">
                <a:latin typeface="+mn-ea"/>
              </a:rPr>
              <a:t>합성곱에서는</a:t>
            </a:r>
            <a:r>
              <a:rPr lang="ko-KR" altLang="en-US" sz="1600" dirty="0">
                <a:latin typeface="+mn-ea"/>
              </a:rPr>
              <a:t> 뉴런이 입력 위를 이동하면서 출력을 만들기 때문에 이런 식으로 표현하기가 어렵고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뉴런이라고 부르기도 어색함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신경망</a:t>
            </a:r>
            <a:r>
              <a:rPr lang="en-US" altLang="ko-KR" sz="1600" dirty="0">
                <a:latin typeface="+mn-ea"/>
              </a:rPr>
              <a:t>(Convolutional Neural Network, CNN)</a:t>
            </a:r>
            <a:r>
              <a:rPr lang="ko-KR" altLang="en-US" sz="1600" dirty="0">
                <a:latin typeface="+mn-ea"/>
              </a:rPr>
              <a:t>에서는 완전 연결 신경망과 달리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뉴런을 필터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(Filter)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</a:t>
            </a:r>
            <a:br>
              <a:rPr lang="en-US" altLang="ko-KR" sz="1600" dirty="0">
                <a:solidFill>
                  <a:srgbClr val="69258A"/>
                </a:solidFill>
                <a:latin typeface="+mn-ea"/>
              </a:rPr>
            </a:b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혹은 커널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(Kernel)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이라고 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본 교재에서는 </a:t>
            </a:r>
            <a:r>
              <a:rPr lang="ko-KR" altLang="en-US" sz="1600" dirty="0" err="1">
                <a:latin typeface="+mn-ea"/>
              </a:rPr>
              <a:t>케라스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API</a:t>
            </a:r>
            <a:r>
              <a:rPr lang="ko-KR" altLang="en-US" sz="1600" dirty="0">
                <a:latin typeface="+mn-ea"/>
              </a:rPr>
              <a:t>와 이름을 맞추어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뉴런 개수를 이야기할 때는 필터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, </a:t>
            </a:r>
            <a:br>
              <a:rPr lang="en-US" altLang="ko-KR" sz="1600" dirty="0">
                <a:solidFill>
                  <a:schemeClr val="accent1"/>
                </a:solidFill>
                <a:latin typeface="+mn-ea"/>
              </a:rPr>
            </a:b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입력에 곱해지는 가중치를 의미할 때는 커널</a:t>
            </a:r>
            <a:r>
              <a:rPr lang="ko-KR" altLang="en-US" sz="1600" dirty="0">
                <a:latin typeface="+mn-ea"/>
              </a:rPr>
              <a:t>이라고 부름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합성곱의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장점은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1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차원이 아니라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2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차원 입력에도 적용할 수 있다는 것</a:t>
            </a:r>
            <a:r>
              <a:rPr lang="ko-KR" altLang="en-US" sz="1600" dirty="0">
                <a:latin typeface="+mn-ea"/>
              </a:rPr>
              <a:t>임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DE5631-43B7-3429-A2C6-684D2D67E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5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1549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142136" y="786978"/>
            <a:ext cx="305404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en-US" altLang="ko-KR" sz="2000" dirty="0">
                <a:latin typeface="+mj-ea"/>
                <a:ea typeface="+mj-ea"/>
              </a:rPr>
              <a:t>(Convolution)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1755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04488" y="1325490"/>
            <a:ext cx="7673896" cy="30114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입력이 </a:t>
            </a:r>
            <a:r>
              <a:rPr lang="en-US" altLang="ko-KR" sz="1600" dirty="0"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차원 배열이면 필터도 </a:t>
            </a:r>
            <a:r>
              <a:rPr lang="en-US" altLang="ko-KR" sz="1600" dirty="0"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차원이어야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 그림에서 이 필터의 커널 크기는 </a:t>
            </a:r>
            <a:r>
              <a:rPr lang="en-US" altLang="ko-KR" sz="1600" dirty="0">
                <a:latin typeface="+mn-ea"/>
              </a:rPr>
              <a:t>(3, 3)</a:t>
            </a:r>
            <a:r>
              <a:rPr lang="ko-KR" altLang="en-US" sz="1600" dirty="0">
                <a:latin typeface="+mn-ea"/>
              </a:rPr>
              <a:t>으로 가정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그 다음 왼쪽 위 모서리에서부터 </a:t>
            </a:r>
            <a:r>
              <a:rPr lang="ko-KR" altLang="en-US" sz="1600" dirty="0" err="1">
                <a:latin typeface="+mn-ea"/>
              </a:rPr>
              <a:t>합성곱을</a:t>
            </a:r>
            <a:r>
              <a:rPr lang="ko-KR" altLang="en-US" sz="1600" dirty="0">
                <a:latin typeface="+mn-ea"/>
              </a:rPr>
              <a:t> 시작함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입력의 </a:t>
            </a:r>
            <a:r>
              <a:rPr lang="en-US" altLang="ko-KR" sz="1600" dirty="0">
                <a:latin typeface="+mn-ea"/>
              </a:rPr>
              <a:t>9</a:t>
            </a:r>
            <a:r>
              <a:rPr lang="ko-KR" altLang="en-US" sz="1600" dirty="0">
                <a:latin typeface="+mn-ea"/>
              </a:rPr>
              <a:t>개 원소와 커널의 </a:t>
            </a:r>
            <a:r>
              <a:rPr lang="en-US" altLang="ko-KR" sz="1600" dirty="0">
                <a:latin typeface="+mn-ea"/>
              </a:rPr>
              <a:t>9</a:t>
            </a:r>
            <a:r>
              <a:rPr lang="ko-KR" altLang="en-US" sz="1600" dirty="0">
                <a:latin typeface="+mn-ea"/>
              </a:rPr>
              <a:t>개 가중치를 곱한 후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절편 더함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개의 출력을 만들어 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그 다음에는 필터가 오른쪽으로 한 칸 이동하여 </a:t>
            </a:r>
            <a:r>
              <a:rPr lang="ko-KR" altLang="en-US" sz="1600" dirty="0" err="1">
                <a:latin typeface="+mn-ea"/>
              </a:rPr>
              <a:t>합성곱을</a:t>
            </a:r>
            <a:r>
              <a:rPr lang="ko-KR" altLang="en-US" sz="1600" dirty="0">
                <a:latin typeface="+mn-ea"/>
              </a:rPr>
              <a:t> 또 수행함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입력의 너비가 </a:t>
            </a:r>
            <a:r>
              <a:rPr lang="en-US" altLang="ko-KR" sz="1600" dirty="0">
                <a:latin typeface="+mn-ea"/>
              </a:rPr>
              <a:t>4</a:t>
            </a:r>
            <a:r>
              <a:rPr lang="ko-KR" altLang="en-US" sz="1600" dirty="0">
                <a:latin typeface="+mn-ea"/>
              </a:rPr>
              <a:t>이므로 더이상 오른쪽으로 한 칸 이동할 수 없음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이럴 때는 아래로 한 칸 이동한 다음 다시 왼쪽에서부터 </a:t>
            </a:r>
            <a:r>
              <a:rPr lang="ko-KR" altLang="en-US" sz="1600" dirty="0" err="1">
                <a:latin typeface="+mn-ea"/>
              </a:rPr>
              <a:t>합성곱을</a:t>
            </a:r>
            <a:r>
              <a:rPr lang="ko-KR" altLang="en-US" sz="1600" dirty="0">
                <a:latin typeface="+mn-ea"/>
              </a:rPr>
              <a:t> 수행함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그리고 다시 오른쪽으로 한 칸 이동함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8751DBA-8DA2-20B3-302E-33D816D2B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2227" y="1597068"/>
            <a:ext cx="3992244" cy="216709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D7BCDDB-D593-B5D0-FB8C-8C7BC786F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051" y="4579986"/>
            <a:ext cx="3060000" cy="189115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90AAB558-739B-250A-E7BF-A712F368F4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1442" y="4586697"/>
            <a:ext cx="3060000" cy="1877731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18D2734-3803-3D40-9D26-F6FC29C4EF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5833" y="4581934"/>
            <a:ext cx="3060000" cy="1887257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186F53-E0BE-11B4-DD75-E8652DB5D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6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943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881172" y="1137707"/>
            <a:ext cx="305404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en-US" altLang="ko-KR" sz="2000" dirty="0">
                <a:latin typeface="+mj-ea"/>
                <a:ea typeface="+mj-ea"/>
              </a:rPr>
              <a:t>(Convolution)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1755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1300099" y="1770163"/>
            <a:ext cx="7867859" cy="2642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합성곱은</a:t>
            </a:r>
            <a:r>
              <a:rPr lang="ko-KR" altLang="en-US" sz="1600" dirty="0">
                <a:latin typeface="+mn-ea"/>
              </a:rPr>
              <a:t> 마치 도장을 찍듯이 왼쪽 위에서 오른쪽 맨 아래까지 이동하면서 </a:t>
            </a:r>
            <a:r>
              <a:rPr lang="ko-KR" altLang="en-US" sz="1600">
                <a:latin typeface="+mn-ea"/>
              </a:rPr>
              <a:t>출력을 만듦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입력과 가중치의 행과 열을 맞추어 곱셈하고 모두 더하면 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이전 그림에서 필터는 모두 </a:t>
            </a:r>
            <a:r>
              <a:rPr lang="en-US" altLang="ko-KR" sz="1600" dirty="0">
                <a:latin typeface="+mn-ea"/>
              </a:rPr>
              <a:t>4</a:t>
            </a:r>
            <a:r>
              <a:rPr lang="ko-KR" altLang="en-US" sz="1600" dirty="0">
                <a:latin typeface="+mn-ea"/>
              </a:rPr>
              <a:t>번 이동할 수 있게 때문에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4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개의 출력을 만듦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이때 </a:t>
            </a:r>
            <a:r>
              <a:rPr lang="en-US" altLang="ko-KR" sz="1600" dirty="0">
                <a:latin typeface="+mn-ea"/>
              </a:rPr>
              <a:t>4</a:t>
            </a:r>
            <a:r>
              <a:rPr lang="ko-KR" altLang="en-US" sz="1600" dirty="0">
                <a:latin typeface="+mn-ea"/>
              </a:rPr>
              <a:t>개의 출력을 필터가 입력에 놓인 위치에 맞게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2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차원으로 배치함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즉 왼쪽 위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오른쪽 위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왼쪽 아래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오른쪽 아래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모두 </a:t>
            </a:r>
            <a:r>
              <a:rPr lang="en-US" altLang="ko-KR" sz="1600" dirty="0">
                <a:latin typeface="+mn-ea"/>
              </a:rPr>
              <a:t>4</a:t>
            </a:r>
            <a:r>
              <a:rPr lang="ko-KR" altLang="en-US" sz="1600" dirty="0">
                <a:latin typeface="+mn-ea"/>
              </a:rPr>
              <a:t>개의 위치에 해당 값을 놓음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이렇게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출력을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2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차원으로 표현하면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(4,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4)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크기의 입력을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(2, 2)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크기로 압축</a:t>
            </a:r>
            <a:r>
              <a:rPr lang="ko-KR" altLang="en-US" sz="1600" dirty="0">
                <a:latin typeface="+mn-ea"/>
              </a:rPr>
              <a:t>한 느낌임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계산을 통해 얻은 출력</a:t>
            </a:r>
            <a:r>
              <a:rPr lang="ko-KR" altLang="en-US" sz="1600" dirty="0">
                <a:latin typeface="+mn-ea"/>
              </a:rPr>
              <a:t>을 특별히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특성 맵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(Feature Map)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이라고 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0CE369-AF88-381B-E64D-C53A1DACC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7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4779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594985" y="971824"/>
            <a:ext cx="305404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en-US" altLang="ko-KR" sz="2000" dirty="0">
                <a:latin typeface="+mj-ea"/>
                <a:ea typeface="+mj-ea"/>
              </a:rPr>
              <a:t>(Convolution)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1755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1013912" y="1604280"/>
            <a:ext cx="7622600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밀집층에서 여러 개의 뉴런을 사용하듯이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층에서도 여러 개의 필터를 사용</a:t>
            </a:r>
            <a:r>
              <a:rPr lang="ko-KR" altLang="en-US" sz="1600" dirty="0">
                <a:latin typeface="+mn-ea"/>
              </a:rPr>
              <a:t>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다음 그림에서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여러 개의 필터를 사용하면 만들어진 특성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맵은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순서대로 쌓임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(2, 2) </a:t>
            </a:r>
            <a:r>
              <a:rPr lang="ko-KR" altLang="en-US" sz="1600" dirty="0">
                <a:latin typeface="+mn-ea"/>
              </a:rPr>
              <a:t>크기의 특성 </a:t>
            </a:r>
            <a:r>
              <a:rPr lang="ko-KR" altLang="en-US" sz="1600" dirty="0" err="1">
                <a:latin typeface="+mn-ea"/>
              </a:rPr>
              <a:t>맵을</a:t>
            </a:r>
            <a:r>
              <a:rPr lang="ko-KR" altLang="en-US" sz="1600" dirty="0">
                <a:latin typeface="+mn-ea"/>
              </a:rPr>
              <a:t> 쌓으면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3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차원 배열이 됨 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다음 그림에서는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3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개의 필터를 사용했기 때문에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(2, 2, 3)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크기의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3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차원 배열이 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36A9ADA5-1DAB-343F-6077-B35704B4A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680" y="3329765"/>
            <a:ext cx="5769640" cy="300840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B74627-718B-64A3-C68A-1BC6F7979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8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3643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695193" y="1923802"/>
            <a:ext cx="305404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en-US" altLang="ko-KR" sz="2000" dirty="0">
                <a:latin typeface="+mj-ea"/>
                <a:ea typeface="+mj-ea"/>
              </a:rPr>
              <a:t>(Convolution)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1755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1114120" y="2556258"/>
            <a:ext cx="9655207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밀집층에 있는 뉴런의 가중치가 모두 다르듯이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층에 있는 필터의 가중치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커널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)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도 모두 다름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실제 계산은 밀집층과 동일하게 단순히 입력과 가중치를 곱하는 것이지만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2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차원 형태를 유지하는 점이 다름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또 입력보다 훨씬 작은 크기의 커널을 사용하고 입력 위를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이동하면서 </a:t>
            </a:r>
            <a:r>
              <a:rPr lang="en-US" altLang="ko-KR" sz="1600" dirty="0"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차원 특성 </a:t>
            </a:r>
            <a:r>
              <a:rPr lang="ko-KR" altLang="en-US" sz="1600" dirty="0" err="1">
                <a:latin typeface="+mn-ea"/>
              </a:rPr>
              <a:t>맵을</a:t>
            </a:r>
            <a:r>
              <a:rPr lang="ko-KR" altLang="en-US" sz="1600" dirty="0">
                <a:latin typeface="+mn-ea"/>
              </a:rPr>
              <a:t> 만듦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이렇게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2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차원 구조를 그대로 사용하기 때문에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합성곱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신경망이 이미지 처리 분야에서 뛰어난 성능을 발휘함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F6BFF0-B0CA-E676-8B8F-AFC8DBA3D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9</a:t>
            </a:fld>
            <a:r>
              <a:rPr lang="ko-KR" altLang="en-US"/>
              <a:t> </a:t>
            </a:r>
            <a:r>
              <a:rPr lang="en-US" altLang="ko-KR"/>
              <a:t>/ 32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3400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 D2Coding">
      <a:majorFont>
        <a:latin typeface="D2Coding"/>
        <a:ea typeface="나눔스퀘어 네오 Bold"/>
        <a:cs typeface=""/>
      </a:majorFont>
      <a:minorFont>
        <a:latin typeface="D2Coding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8655</TotalTime>
  <Words>2801</Words>
  <Application>Microsoft Office PowerPoint</Application>
  <PresentationFormat>와이드스크린</PresentationFormat>
  <Paragraphs>271</Paragraphs>
  <Slides>32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9" baseType="lpstr">
      <vt:lpstr>Wingdings</vt:lpstr>
      <vt:lpstr>D2Coding</vt:lpstr>
      <vt:lpstr>Cambria Math</vt:lpstr>
      <vt:lpstr>나눔스퀘어 네오 Regular</vt:lpstr>
      <vt:lpstr>D2Coding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</dc:title>
  <dc:creator>이 민규</dc:creator>
  <cp:lastModifiedBy>임영선</cp:lastModifiedBy>
  <cp:revision>153</cp:revision>
  <dcterms:created xsi:type="dcterms:W3CDTF">2022-03-07T11:10:45Z</dcterms:created>
  <dcterms:modified xsi:type="dcterms:W3CDTF">2024-07-12T07:39:04Z</dcterms:modified>
</cp:coreProperties>
</file>

<file path=docProps/thumbnail.jpeg>
</file>